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59" r:id="rId5"/>
    <p:sldId id="315" r:id="rId6"/>
    <p:sldId id="269" r:id="rId7"/>
    <p:sldId id="261" r:id="rId8"/>
    <p:sldId id="262" r:id="rId9"/>
    <p:sldId id="270" r:id="rId10"/>
    <p:sldId id="264" r:id="rId11"/>
    <p:sldId id="266" r:id="rId12"/>
    <p:sldId id="268" r:id="rId13"/>
    <p:sldId id="263" r:id="rId14"/>
    <p:sldId id="312" r:id="rId15"/>
    <p:sldId id="302" r:id="rId16"/>
    <p:sldId id="303" r:id="rId17"/>
    <p:sldId id="313" r:id="rId18"/>
    <p:sldId id="294" r:id="rId19"/>
    <p:sldId id="295" r:id="rId20"/>
    <p:sldId id="296" r:id="rId21"/>
    <p:sldId id="297" r:id="rId22"/>
    <p:sldId id="298" r:id="rId23"/>
    <p:sldId id="299" r:id="rId24"/>
    <p:sldId id="300" r:id="rId25"/>
    <p:sldId id="279" r:id="rId26"/>
    <p:sldId id="301" r:id="rId27"/>
    <p:sldId id="311" r:id="rId28"/>
    <p:sldId id="288" r:id="rId29"/>
    <p:sldId id="308" r:id="rId30"/>
    <p:sldId id="307" r:id="rId31"/>
    <p:sldId id="309" r:id="rId32"/>
    <p:sldId id="306" r:id="rId33"/>
    <p:sldId id="304" r:id="rId34"/>
    <p:sldId id="310" r:id="rId35"/>
    <p:sldId id="314" r:id="rId36"/>
    <p:sldId id="26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FAAA"/>
    <a:srgbClr val="C1F7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9529B-6BE5-A1F4-7608-6218E0DE97B1}" v="337" dt="2024-12-05T22:44:31.589"/>
    <p1510:client id="{79877EB9-A2BB-12C1-9D24-DEC0E1950542}" v="53" dt="2024-12-05T19:19:31.421"/>
    <p1510:client id="{A5C3CBE4-B277-992B-FB0A-C02805A09167}" v="123" dt="2024-12-06T00:12:54.924"/>
    <p1510:client id="{AAF933ED-2677-1136-2DBA-BFA5FFEAE86C}" v="26" dt="2024-12-06T00:27:10.900"/>
    <p1510:client id="{E74BAF51-D0D0-2214-834D-9EDD7E8B05FB}" v="1168" dt="2024-12-06T00:23:44.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6" autoAdjust="0"/>
    <p:restoredTop sz="63956" autoAdjust="0"/>
  </p:normalViewPr>
  <p:slideViewPr>
    <p:cSldViewPr snapToGrid="0">
      <p:cViewPr varScale="1">
        <p:scale>
          <a:sx n="51" d="100"/>
          <a:sy n="51" d="100"/>
        </p:scale>
        <p:origin x="1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0:23:48.351"/>
    </inkml:context>
    <inkml:brush xml:id="br0">
      <inkml:brushProperty name="width" value="0.1" units="cm"/>
      <inkml:brushProperty name="height" value="0.1" units="cm"/>
      <inkml:brushProperty name="color" value="#F6630D"/>
    </inkml:brush>
  </inkml:definitions>
  <inkml:trace contextRef="#ctx0" brushRef="#br0">21483 4534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0:23:48.352"/>
    </inkml:context>
    <inkml:brush xml:id="br0">
      <inkml:brushProperty name="width" value="0.1" units="cm"/>
      <inkml:brushProperty name="height" value="0.1" units="cm"/>
      <inkml:brushProperty name="color" value="#F6630D"/>
    </inkml:brush>
  </inkml:definitions>
  <inkml:trace contextRef="#ctx0" brushRef="#br0">23185 6968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06T00:23:48.353"/>
    </inkml:context>
    <inkml:brush xml:id="br0">
      <inkml:brushProperty name="width" value="0.1" units="cm"/>
      <inkml:brushProperty name="height" value="0.1" units="cm"/>
      <inkml:brushProperty name="color" value="#F6630D"/>
    </inkml:brush>
  </inkml:definitions>
  <inkml:trace contextRef="#ctx0" brushRef="#br0">24056 6844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66D42-E4B1-4CA7-8B59-60219D4D157E}" type="datetimeFigureOut">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9549C-9C38-45F5-8FA1-FF6153288A25}" type="slidenum">
              <a:t>‹#›</a:t>
            </a:fld>
            <a:endParaRPr lang="en-US"/>
          </a:p>
        </p:txBody>
      </p:sp>
    </p:spTree>
    <p:extLst>
      <p:ext uri="{BB962C8B-B14F-4D97-AF65-F5344CB8AC3E}">
        <p14:creationId xmlns:p14="http://schemas.microsoft.com/office/powerpoint/2010/main" val="54812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Good evening guys we are team 3 and we will be presenting our findings on ad performance using various statistical measures. Our main objective was to derive meaningful insights into the performance of advertisements across two different platforms.</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1</a:t>
            </a:fld>
            <a:endParaRPr lang="en-US"/>
          </a:p>
        </p:txBody>
      </p:sp>
    </p:spTree>
    <p:extLst>
      <p:ext uri="{BB962C8B-B14F-4D97-AF65-F5344CB8AC3E}">
        <p14:creationId xmlns:p14="http://schemas.microsoft.com/office/powerpoint/2010/main" val="3815894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assess the economic efficiency of advertising on each platform by comparing cost per ad, cost per click, and cost per conversion. Facebook's lower costs across these metrics suggest it provides more economical advertising options, making it an attractive choice for marketers focused on budget efficiency and high conversion rates."</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10</a:t>
            </a:fld>
            <a:endParaRPr lang="en-US"/>
          </a:p>
        </p:txBody>
      </p:sp>
    </p:spTree>
    <p:extLst>
      <p:ext uri="{BB962C8B-B14F-4D97-AF65-F5344CB8AC3E}">
        <p14:creationId xmlns:p14="http://schemas.microsoft.com/office/powerpoint/2010/main" val="653607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Our analysis includes a pair plot to explore the relationships and distributions of multiple metrics simultaneously. </a:t>
            </a:r>
          </a:p>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diagonal histograms represent the distribution of each variable. These plots allow us to see how data points are distributed within each metric, helping us identify skewness, bimodality, or other distribution characteristics.</a:t>
            </a:r>
          </a:p>
          <a:p>
            <a:r>
              <a:rPr lang="en-US" sz="1800" dirty="0">
                <a:effectLst/>
                <a:latin typeface="Aptos" panose="020B0004020202020204" pitchFamily="34" charset="0"/>
                <a:ea typeface="Aptos" panose="020B0004020202020204" pitchFamily="34" charset="0"/>
                <a:cs typeface="Times New Roman" panose="02020603050405020304" pitchFamily="18" charset="0"/>
              </a:rPr>
              <a:t>Looking at these plots, we can observe where strong correlations exist. For instance, a strong linear trend between ad views and ad clicks might suggest that more views generally lead to more clicks.</a:t>
            </a:r>
          </a:p>
          <a:p>
            <a:r>
              <a:rPr lang="en-US" sz="1800" dirty="0">
                <a:effectLst/>
                <a:latin typeface="Aptos" panose="020B0004020202020204" pitchFamily="34" charset="0"/>
                <a:ea typeface="Aptos" panose="020B0004020202020204" pitchFamily="34" charset="0"/>
                <a:cs typeface="Times New Roman" panose="02020603050405020304" pitchFamily="18" charset="0"/>
              </a:rPr>
              <a:t>We can also identify any outliers or unusual patterns in the data. This is crucial for diagnosing data issues and for understanding the range of typical behaviors within our campaigns</a:t>
            </a:r>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11</a:t>
            </a:fld>
            <a:endParaRPr lang="en-US"/>
          </a:p>
        </p:txBody>
      </p:sp>
    </p:spTree>
    <p:extLst>
      <p:ext uri="{BB962C8B-B14F-4D97-AF65-F5344CB8AC3E}">
        <p14:creationId xmlns:p14="http://schemas.microsoft.com/office/powerpoint/2010/main" val="98716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slide displays a correlation heatmap, which is a graphical representation of the correlation coefficients between different advertising metrics for both Facebook and AdWords.</a:t>
            </a:r>
          </a:p>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Facebook Ad Clicks and Facebook Ad Conversions have a high positive correlation (0.87), suggesting that clicks on Facebook ads are a strong predictor of conversions."</a:t>
            </a:r>
          </a:p>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Facebook Ad Views show very little correlation with Clicks and Conversions, indicating that merely viewing an ad on Facebook does not strongly predict whether it will be clicked or lead to a conversion.</a:t>
            </a:r>
          </a:p>
          <a:p>
            <a:pPr marL="0" marR="0" algn="just">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AdWords Ad Clicks and AdWords Ad Conversions also show a positive correlation (0.45), though not as strong as Facebook’s, implying that while clicks are somewhat predictive of conversions, other factors may also play a significant role on this platform.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Thank you for your attention. I'll now pass the presentation over to my teammate Pavan, who will discuss the descriptive statistics part of our analysis. </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12</a:t>
            </a:fld>
            <a:endParaRPr lang="en-US"/>
          </a:p>
        </p:txBody>
      </p:sp>
    </p:spTree>
    <p:extLst>
      <p:ext uri="{BB962C8B-B14F-4D97-AF65-F5344CB8AC3E}">
        <p14:creationId xmlns:p14="http://schemas.microsoft.com/office/powerpoint/2010/main" val="2631145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Our presentation unfolds in several layers. We start by examining the dataset that anchors our analysis. Following that, we will show you visual representations and dive into probability analyses to assess ad performance dynamics. We then analyze data distributions, engage in hypothesis testing, and wrap up with advanced statistical tests like the F-test and the Chi-Square test, which help us understand variations and relationships in our data</a:t>
            </a:r>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2</a:t>
            </a:fld>
            <a:endParaRPr lang="en-US"/>
          </a:p>
        </p:txBody>
      </p:sp>
    </p:spTree>
    <p:extLst>
      <p:ext uri="{BB962C8B-B14F-4D97-AF65-F5344CB8AC3E}">
        <p14:creationId xmlns:p14="http://schemas.microsoft.com/office/powerpoint/2010/main" val="4085275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In the realm of marketing, digital advertising is not just prevalent; it's essential. The landscape is ever-evolving with new technologies that reshape how brands connect with potential customers. Today, we'll focus on two giants in the field: Facebook and Google AdWords. Each platform serves a distinct purpose and reaches different audience segments, making our comparative analysis both challenging and insightful</a:t>
            </a:r>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3</a:t>
            </a:fld>
            <a:endParaRPr lang="en-US"/>
          </a:p>
        </p:txBody>
      </p:sp>
    </p:spTree>
    <p:extLst>
      <p:ext uri="{BB962C8B-B14F-4D97-AF65-F5344CB8AC3E}">
        <p14:creationId xmlns:p14="http://schemas.microsoft.com/office/powerpoint/2010/main" val="104250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We sourced a detailed dataset that logs daily ad performance metrics across Facebook and AdWords over an entire year. This dataset is rich with variables such as ad views, clicks, conversions, and various cost metrics. Its time-series nature allows us to meticulously track performance trends and evaluate the efficacy of each campaign over consistent periods</a:t>
            </a:r>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4</a:t>
            </a:fld>
            <a:endParaRPr lang="en-US"/>
          </a:p>
        </p:txBody>
      </p:sp>
    </p:spTree>
    <p:extLst>
      <p:ext uri="{BB962C8B-B14F-4D97-AF65-F5344CB8AC3E}">
        <p14:creationId xmlns:p14="http://schemas.microsoft.com/office/powerpoint/2010/main" val="112793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This slide presents dual line plots charting daily views and clicks for both platforms throughout the year. Notice the significant fluctuation in Facebook's views, which could be attributed to varying campaign strategies or seasonal trends. Meanwhile, AdWords demonstrates a more stable pattern of high views, suggesting its strong, consistent reach.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both platforms show relatively low clicks compared to views, indicating areas for potential optimization."</a:t>
            </a:r>
          </a:p>
          <a:p>
            <a:endParaRPr lang="en-US" dirty="0"/>
          </a:p>
        </p:txBody>
      </p:sp>
      <p:sp>
        <p:nvSpPr>
          <p:cNvPr id="4" name="Slide Number Placeholder 3"/>
          <p:cNvSpPr>
            <a:spLocks noGrp="1"/>
          </p:cNvSpPr>
          <p:nvPr>
            <p:ph type="sldNum" sz="quarter" idx="5"/>
          </p:nvPr>
        </p:nvSpPr>
        <p:spPr/>
        <p:txBody>
          <a:bodyPr/>
          <a:lstStyle/>
          <a:p>
            <a:fld id="{6F4DFFFC-1926-41AE-BFFD-B3BC93F67811}" type="slidenum">
              <a:rPr lang="en-US" smtClean="0"/>
              <a:t>5</a:t>
            </a:fld>
            <a:endParaRPr lang="en-US"/>
          </a:p>
        </p:txBody>
      </p:sp>
    </p:spTree>
    <p:extLst>
      <p:ext uri="{BB962C8B-B14F-4D97-AF65-F5344CB8AC3E}">
        <p14:creationId xmlns:p14="http://schemas.microsoft.com/office/powerpoint/2010/main" val="100718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we compare the total conversions achieved by each platform using a straightforward bar chart. While Facebook trails behind AdWords in terms of views, it surprisingly leads with about 4,000 conversions, significantly outperforming AdWords' 2,500. This metric is particularly vital as it highlights the ultimate effectiveness of Facebook’s targeting capabilities, turning fewer views into more actions."</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6</a:t>
            </a:fld>
            <a:endParaRPr lang="en-US"/>
          </a:p>
        </p:txBody>
      </p:sp>
    </p:spTree>
    <p:extLst>
      <p:ext uri="{BB962C8B-B14F-4D97-AF65-F5344CB8AC3E}">
        <p14:creationId xmlns:p14="http://schemas.microsoft.com/office/powerpoint/2010/main" val="287625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comparative analysis, we employ scatter diagrams to visualize the relationship between ad clicks and conversions for each platform. The AdWords plot shows a consistent, tight clustering along the trend line, suggesting a predictable increase in conversions with more clicks. Conversely, Facebook’s plot, though more scattered, shows a steeper trend line, indicating a higher rate of conversion per click, albeit with more variability."</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7</a:t>
            </a:fld>
            <a:endParaRPr lang="en-US"/>
          </a:p>
        </p:txBody>
      </p:sp>
    </p:spTree>
    <p:extLst>
      <p:ext uri="{BB962C8B-B14F-4D97-AF65-F5344CB8AC3E}">
        <p14:creationId xmlns:p14="http://schemas.microsoft.com/office/powerpoint/2010/main" val="299543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Using box plots, we delve into the variability of daily ad clicks on both platforms. Facebook shows a narrower interquartile range, indicating a more consistent click rate day-to-day. In contrast, AdWords displays a wider box and range, suggesting days of high engagement interspersed with quieter periods, which could reflect different advertising strategies or market responses."</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8</a:t>
            </a:fld>
            <a:endParaRPr lang="en-US"/>
          </a:p>
        </p:txBody>
      </p:sp>
    </p:spTree>
    <p:extLst>
      <p:ext uri="{BB962C8B-B14F-4D97-AF65-F5344CB8AC3E}">
        <p14:creationId xmlns:p14="http://schemas.microsoft.com/office/powerpoint/2010/main" val="366120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we illustrate monthly ad views and conversion rates with bar charts for a clearer year-round comparison. AdWords shows higher views every month, highlighting its extensive reach. Yet, the lower chart reveals that Facebook consistently achieves a higher conversion rate, suggesting that its ads, while fewer in views, are more effectively targeted or appealing to the audience."</a:t>
            </a:r>
          </a:p>
          <a:p>
            <a:endParaRPr lang="en-US" dirty="0"/>
          </a:p>
        </p:txBody>
      </p:sp>
      <p:sp>
        <p:nvSpPr>
          <p:cNvPr id="4" name="Slide Number Placeholder 3"/>
          <p:cNvSpPr>
            <a:spLocks noGrp="1"/>
          </p:cNvSpPr>
          <p:nvPr>
            <p:ph type="sldNum" sz="quarter" idx="5"/>
          </p:nvPr>
        </p:nvSpPr>
        <p:spPr/>
        <p:txBody>
          <a:bodyPr/>
          <a:lstStyle/>
          <a:p>
            <a:fld id="{57B9549C-9C38-45F5-8FA1-FF6153288A25}" type="slidenum">
              <a:rPr lang="en-US" smtClean="0"/>
              <a:t>9</a:t>
            </a:fld>
            <a:endParaRPr lang="en-US"/>
          </a:p>
        </p:txBody>
      </p:sp>
    </p:spTree>
    <p:extLst>
      <p:ext uri="{BB962C8B-B14F-4D97-AF65-F5344CB8AC3E}">
        <p14:creationId xmlns:p14="http://schemas.microsoft.com/office/powerpoint/2010/main" val="153831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ECCD20E1-EC41-44D4-A095-E6EABB240E2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A6E2D-B875-4938-8BC6-53B097933B5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1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D20E1-EC41-44D4-A095-E6EABB240E2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3032648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D20E1-EC41-44D4-A095-E6EABB240E2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2872726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D20E1-EC41-44D4-A095-E6EABB240E2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95351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CD20E1-EC41-44D4-A095-E6EABB240E24}"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A6E2D-B875-4938-8BC6-53B097933B5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47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CD20E1-EC41-44D4-A095-E6EABB240E24}"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13275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CD20E1-EC41-44D4-A095-E6EABB240E24}"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407139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CD20E1-EC41-44D4-A095-E6EABB240E24}"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2381870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CCD20E1-EC41-44D4-A095-E6EABB240E24}" type="datetimeFigureOut">
              <a:rPr lang="en-US" smtClean="0"/>
              <a:t>12/10/2024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261025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CCD20E1-EC41-44D4-A095-E6EABB240E24}" type="datetimeFigureOut">
              <a:rPr lang="en-US" smtClean="0"/>
              <a:t>12/10/2024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03A6E2D-B875-4938-8BC6-53B097933B5B}" type="slidenum">
              <a:rPr lang="en-US" smtClean="0"/>
              <a:t>‹#›</a:t>
            </a:fld>
            <a:endParaRPr lang="en-US"/>
          </a:p>
        </p:txBody>
      </p:sp>
    </p:spTree>
    <p:extLst>
      <p:ext uri="{BB962C8B-B14F-4D97-AF65-F5344CB8AC3E}">
        <p14:creationId xmlns:p14="http://schemas.microsoft.com/office/powerpoint/2010/main" val="126683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CD20E1-EC41-44D4-A095-E6EABB240E24}"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3A6E2D-B875-4938-8BC6-53B097933B5B}" type="slidenum">
              <a:rPr lang="en-US" smtClean="0"/>
              <a:t>‹#›</a:t>
            </a:fld>
            <a:endParaRPr lang="en-US"/>
          </a:p>
        </p:txBody>
      </p:sp>
    </p:spTree>
    <p:extLst>
      <p:ext uri="{BB962C8B-B14F-4D97-AF65-F5344CB8AC3E}">
        <p14:creationId xmlns:p14="http://schemas.microsoft.com/office/powerpoint/2010/main" val="133970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CCD20E1-EC41-44D4-A095-E6EABB240E24}" type="datetimeFigureOut">
              <a:rPr lang="en-US" smtClean="0"/>
              <a:t>12/10/2024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03A6E2D-B875-4938-8BC6-53B097933B5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42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customXml" Target="../ink/ink3.xml"/><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329933-13D4-076D-CC69-10E9FE7841DC}"/>
              </a:ext>
            </a:extLst>
          </p:cNvPr>
          <p:cNvSpPr>
            <a:spLocks noGrp="1"/>
          </p:cNvSpPr>
          <p:nvPr>
            <p:ph type="ctrTitle"/>
          </p:nvPr>
        </p:nvSpPr>
        <p:spPr>
          <a:xfrm>
            <a:off x="965201" y="643467"/>
            <a:ext cx="6255026" cy="5054008"/>
          </a:xfrm>
        </p:spPr>
        <p:txBody>
          <a:bodyPr anchor="ctr">
            <a:normAutofit/>
          </a:bodyPr>
          <a:lstStyle/>
          <a:p>
            <a:pPr algn="r"/>
            <a:r>
              <a:rPr lang="en-US" sz="6000"/>
              <a:t>Ad Performance Insights through Statistical Measures</a:t>
            </a:r>
          </a:p>
        </p:txBody>
      </p:sp>
      <p:sp>
        <p:nvSpPr>
          <p:cNvPr id="3" name="Subtitle 2">
            <a:extLst>
              <a:ext uri="{FF2B5EF4-FFF2-40B4-BE49-F238E27FC236}">
                <a16:creationId xmlns:a16="http://schemas.microsoft.com/office/drawing/2014/main" id="{B224B851-2CC6-5052-8924-C60A2AB15E5B}"/>
              </a:ext>
            </a:extLst>
          </p:cNvPr>
          <p:cNvSpPr>
            <a:spLocks noGrp="1"/>
          </p:cNvSpPr>
          <p:nvPr>
            <p:ph type="subTitle" idx="1"/>
          </p:nvPr>
        </p:nvSpPr>
        <p:spPr>
          <a:xfrm>
            <a:off x="7870995" y="643467"/>
            <a:ext cx="3341488" cy="5054008"/>
          </a:xfrm>
        </p:spPr>
        <p:txBody>
          <a:bodyPr anchor="ctr">
            <a:normAutofit/>
          </a:bodyPr>
          <a:lstStyle/>
          <a:p>
            <a:r>
              <a:rPr lang="en-US" b="1" dirty="0"/>
              <a:t>Team 3</a:t>
            </a:r>
          </a:p>
          <a:p>
            <a:r>
              <a:rPr lang="en-US" dirty="0"/>
              <a:t>Mahesh </a:t>
            </a:r>
          </a:p>
          <a:p>
            <a:r>
              <a:rPr lang="en-US" dirty="0"/>
              <a:t>Pavan</a:t>
            </a:r>
          </a:p>
          <a:p>
            <a:r>
              <a:rPr lang="en-US" dirty="0"/>
              <a:t>Wasim</a:t>
            </a:r>
          </a:p>
          <a:p>
            <a:r>
              <a:rPr lang="en-US" dirty="0"/>
              <a:t>Sura Lakshmi</a:t>
            </a:r>
          </a:p>
          <a:p>
            <a:r>
              <a:rPr lang="en-US" dirty="0" err="1"/>
              <a:t>Hafila</a:t>
            </a:r>
            <a:r>
              <a:rPr lang="en-US" dirty="0"/>
              <a:t>  </a:t>
            </a:r>
          </a:p>
        </p:txBody>
      </p:sp>
      <p:cxnSp>
        <p:nvCxnSpPr>
          <p:cNvPr id="30" name="Straight Connector 29">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29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747AE6E-7CCB-4186-4182-8C679C2A7ABB}"/>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Cost Comparison</a:t>
            </a:r>
          </a:p>
        </p:txBody>
      </p:sp>
      <p:sp>
        <p:nvSpPr>
          <p:cNvPr id="8198" name="Content Placeholder 8197">
            <a:extLst>
              <a:ext uri="{FF2B5EF4-FFF2-40B4-BE49-F238E27FC236}">
                <a16:creationId xmlns:a16="http://schemas.microsoft.com/office/drawing/2014/main" id="{B640815A-31D5-073D-8C6E-C553C3671C2E}"/>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8205" name="Rectangle 820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194" name="Picture 2" descr="A graph of a bar chart&#10;&#10;Description automatically generated with medium confidence">
            <a:extLst>
              <a:ext uri="{FF2B5EF4-FFF2-40B4-BE49-F238E27FC236}">
                <a16:creationId xmlns:a16="http://schemas.microsoft.com/office/drawing/2014/main" id="{C47B27D8-DA74-372A-D3BD-B2B94FC2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2017" y="718264"/>
            <a:ext cx="6798082" cy="542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2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23" name="Rectangle 312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25" name="Rectangle 312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DF5BD89-75F4-B684-AA63-5C57DAF13A8D}"/>
              </a:ext>
            </a:extLst>
          </p:cNvPr>
          <p:cNvSpPr>
            <a:spLocks noGrp="1"/>
          </p:cNvSpPr>
          <p:nvPr>
            <p:ph type="title"/>
          </p:nvPr>
        </p:nvSpPr>
        <p:spPr>
          <a:xfrm>
            <a:off x="492370" y="516835"/>
            <a:ext cx="3084844" cy="2103875"/>
          </a:xfrm>
        </p:spPr>
        <p:txBody>
          <a:bodyPr vert="horz" lIns="91440" tIns="45720" rIns="91440" bIns="45720" rtlCol="0">
            <a:normAutofit/>
          </a:bodyPr>
          <a:lstStyle/>
          <a:p>
            <a:r>
              <a:rPr lang="en-US" sz="3600">
                <a:solidFill>
                  <a:srgbClr val="FFFFFF"/>
                </a:solidFill>
              </a:rPr>
              <a:t>Pair plot for key metrics</a:t>
            </a:r>
          </a:p>
        </p:txBody>
      </p:sp>
      <p:pic>
        <p:nvPicPr>
          <p:cNvPr id="4" name="Content Placeholder 3" descr="A group of blue dots&#10;&#10;Description automatically generated">
            <a:extLst>
              <a:ext uri="{FF2B5EF4-FFF2-40B4-BE49-F238E27FC236}">
                <a16:creationId xmlns:a16="http://schemas.microsoft.com/office/drawing/2014/main" id="{D164E17C-83FD-4D96-5EB3-C6CA293A47BE}"/>
              </a:ext>
            </a:extLst>
          </p:cNvPr>
          <p:cNvPicPr>
            <a:picLocks noGrp="1" noChangeAspect="1"/>
          </p:cNvPicPr>
          <p:nvPr>
            <p:ph idx="1"/>
          </p:nvPr>
        </p:nvPicPr>
        <p:blipFill>
          <a:blip r:embed="rId3"/>
          <a:stretch>
            <a:fillRect/>
          </a:stretch>
        </p:blipFill>
        <p:spPr>
          <a:xfrm>
            <a:off x="5024267" y="-2360"/>
            <a:ext cx="6563975" cy="6863154"/>
          </a:xfrm>
        </p:spPr>
      </p:pic>
      <p:sp>
        <p:nvSpPr>
          <p:cNvPr id="3127" name="Rectangle 312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8214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63AE3F-D950-B67B-159D-58302296A2C6}"/>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Heat Map</a:t>
            </a:r>
          </a:p>
        </p:txBody>
      </p:sp>
      <p:sp>
        <p:nvSpPr>
          <p:cNvPr id="3" name="Content Placeholder 2">
            <a:extLst>
              <a:ext uri="{FF2B5EF4-FFF2-40B4-BE49-F238E27FC236}">
                <a16:creationId xmlns:a16="http://schemas.microsoft.com/office/drawing/2014/main" id="{4CC1322F-7A3F-334C-256D-7E873C5BC8F3}"/>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pic>
        <p:nvPicPr>
          <p:cNvPr id="4098" name="Picture 2" descr="A blue and red squares with white text&#10;&#10;Description automatically generated">
            <a:extLst>
              <a:ext uri="{FF2B5EF4-FFF2-40B4-BE49-F238E27FC236}">
                <a16:creationId xmlns:a16="http://schemas.microsoft.com/office/drawing/2014/main" id="{E7FD62C9-FFE2-2870-9876-F56B7F75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236"/>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1172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5654-25DB-1ABC-5C0A-86D8EF9CF99C}"/>
              </a:ext>
            </a:extLst>
          </p:cNvPr>
          <p:cNvSpPr>
            <a:spLocks noGrp="1"/>
          </p:cNvSpPr>
          <p:nvPr>
            <p:ph type="title"/>
          </p:nvPr>
        </p:nvSpPr>
        <p:spPr/>
        <p:txBody>
          <a:bodyPr/>
          <a:lstStyle/>
          <a:p>
            <a:r>
              <a:rPr lang="en-US"/>
              <a:t>Descriptive Statistics</a:t>
            </a:r>
          </a:p>
        </p:txBody>
      </p:sp>
      <p:sp>
        <p:nvSpPr>
          <p:cNvPr id="3" name="Content Placeholder 2">
            <a:extLst>
              <a:ext uri="{FF2B5EF4-FFF2-40B4-BE49-F238E27FC236}">
                <a16:creationId xmlns:a16="http://schemas.microsoft.com/office/drawing/2014/main" id="{06E89A19-6224-C033-5D3D-79C4C03A254D}"/>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US">
                <a:ea typeface="Calibri"/>
                <a:cs typeface="Calibri"/>
              </a:rPr>
              <a:t>Central Tendency</a:t>
            </a:r>
          </a:p>
          <a:p>
            <a:pPr marL="0" indent="0">
              <a:buNone/>
            </a:pPr>
            <a:endParaRPr lang="en-US">
              <a:ea typeface="Calibri"/>
              <a:cs typeface="Calibri"/>
            </a:endParaRPr>
          </a:p>
          <a:p>
            <a:pPr>
              <a:buFont typeface="Wingdings" panose="020F0502020204030204" pitchFamily="34" charset="0"/>
              <a:buChar char="Ø"/>
            </a:pPr>
            <a:endParaRPr lang="en-US">
              <a:ea typeface="Calibri"/>
              <a:cs typeface="Calibri"/>
            </a:endParaRPr>
          </a:p>
          <a:p>
            <a:pPr>
              <a:buFont typeface="Wingdings" panose="020F0502020204030204" pitchFamily="34" charset="0"/>
              <a:buChar char="Ø"/>
            </a:pPr>
            <a:endParaRPr lang="en-US">
              <a:ea typeface="Calibri"/>
              <a:cs typeface="Calibri"/>
            </a:endParaRPr>
          </a:p>
          <a:p>
            <a:pPr>
              <a:buFont typeface="Wingdings" panose="020F0502020204030204" pitchFamily="34" charset="0"/>
              <a:buChar char="Ø"/>
            </a:pPr>
            <a:endParaRPr lang="en-US">
              <a:ea typeface="Calibri"/>
              <a:cs typeface="Calibri"/>
            </a:endParaRPr>
          </a:p>
          <a:p>
            <a:pPr>
              <a:buFont typeface="Wingdings" panose="020F0502020204030204" pitchFamily="34" charset="0"/>
              <a:buChar char="Ø"/>
            </a:pPr>
            <a:endParaRPr lang="en-US">
              <a:ea typeface="Calibri"/>
              <a:cs typeface="Calibri"/>
            </a:endParaRPr>
          </a:p>
          <a:p>
            <a:pPr>
              <a:buFont typeface="Wingdings" panose="020F0502020204030204" pitchFamily="34" charset="0"/>
              <a:buChar char="Ø"/>
            </a:pPr>
            <a:endParaRPr lang="en-US">
              <a:ea typeface="Calibri"/>
              <a:cs typeface="Calibri"/>
            </a:endParaRPr>
          </a:p>
          <a:p>
            <a:pPr>
              <a:buFont typeface="Wingdings" panose="020F0502020204030204" pitchFamily="34" charset="0"/>
              <a:buChar char="Ø"/>
            </a:pPr>
            <a:r>
              <a:rPr lang="en-US">
                <a:ea typeface="Calibri"/>
                <a:cs typeface="Calibri"/>
              </a:rPr>
              <a:t>More views and clicks on AdWords than Facebook</a:t>
            </a:r>
          </a:p>
          <a:p>
            <a:pPr>
              <a:buFont typeface="Wingdings" panose="020F0502020204030204" pitchFamily="34" charset="0"/>
              <a:buChar char="Ø"/>
            </a:pPr>
            <a:r>
              <a:rPr lang="en-US">
                <a:ea typeface="Calibri"/>
                <a:cs typeface="Calibri"/>
              </a:rPr>
              <a:t>Higher Conversion on Facebook</a:t>
            </a:r>
          </a:p>
        </p:txBody>
      </p:sp>
      <p:graphicFrame>
        <p:nvGraphicFramePr>
          <p:cNvPr id="4" name="Table 3">
            <a:extLst>
              <a:ext uri="{FF2B5EF4-FFF2-40B4-BE49-F238E27FC236}">
                <a16:creationId xmlns:a16="http://schemas.microsoft.com/office/drawing/2014/main" id="{F5B5417D-3E32-8FCE-5B2B-A3CEAD72FDBE}"/>
              </a:ext>
            </a:extLst>
          </p:cNvPr>
          <p:cNvGraphicFramePr>
            <a:graphicFrameLocks noGrp="1"/>
          </p:cNvGraphicFramePr>
          <p:nvPr>
            <p:extLst>
              <p:ext uri="{D42A27DB-BD31-4B8C-83A1-F6EECF244321}">
                <p14:modId xmlns:p14="http://schemas.microsoft.com/office/powerpoint/2010/main" val="362377588"/>
              </p:ext>
            </p:extLst>
          </p:nvPr>
        </p:nvGraphicFramePr>
        <p:xfrm>
          <a:off x="1283676" y="2321168"/>
          <a:ext cx="9622332" cy="2595880"/>
        </p:xfrm>
        <a:graphic>
          <a:graphicData uri="http://schemas.openxmlformats.org/drawingml/2006/table">
            <a:tbl>
              <a:tblPr firstRow="1" bandRow="1">
                <a:tableStyleId>{5940675A-B579-460E-94D1-54222C63F5DA}</a:tableStyleId>
              </a:tblPr>
              <a:tblGrid>
                <a:gridCol w="1603722">
                  <a:extLst>
                    <a:ext uri="{9D8B030D-6E8A-4147-A177-3AD203B41FA5}">
                      <a16:colId xmlns:a16="http://schemas.microsoft.com/office/drawing/2014/main" val="2873695913"/>
                    </a:ext>
                  </a:extLst>
                </a:gridCol>
                <a:gridCol w="1603722">
                  <a:extLst>
                    <a:ext uri="{9D8B030D-6E8A-4147-A177-3AD203B41FA5}">
                      <a16:colId xmlns:a16="http://schemas.microsoft.com/office/drawing/2014/main" val="958670219"/>
                    </a:ext>
                  </a:extLst>
                </a:gridCol>
                <a:gridCol w="1603722">
                  <a:extLst>
                    <a:ext uri="{9D8B030D-6E8A-4147-A177-3AD203B41FA5}">
                      <a16:colId xmlns:a16="http://schemas.microsoft.com/office/drawing/2014/main" val="2482605600"/>
                    </a:ext>
                  </a:extLst>
                </a:gridCol>
                <a:gridCol w="1603722">
                  <a:extLst>
                    <a:ext uri="{9D8B030D-6E8A-4147-A177-3AD203B41FA5}">
                      <a16:colId xmlns:a16="http://schemas.microsoft.com/office/drawing/2014/main" val="1569218508"/>
                    </a:ext>
                  </a:extLst>
                </a:gridCol>
                <a:gridCol w="1603722">
                  <a:extLst>
                    <a:ext uri="{9D8B030D-6E8A-4147-A177-3AD203B41FA5}">
                      <a16:colId xmlns:a16="http://schemas.microsoft.com/office/drawing/2014/main" val="180754294"/>
                    </a:ext>
                  </a:extLst>
                </a:gridCol>
                <a:gridCol w="1603722">
                  <a:extLst>
                    <a:ext uri="{9D8B030D-6E8A-4147-A177-3AD203B41FA5}">
                      <a16:colId xmlns:a16="http://schemas.microsoft.com/office/drawing/2014/main" val="4071415638"/>
                    </a:ext>
                  </a:extLst>
                </a:gridCol>
              </a:tblGrid>
              <a:tr h="370840">
                <a:tc>
                  <a:txBody>
                    <a:bodyPr/>
                    <a:lstStyle/>
                    <a:p>
                      <a:pPr algn="ctr"/>
                      <a:r>
                        <a:rPr lang="en-US"/>
                        <a:t>Metric</a:t>
                      </a:r>
                    </a:p>
                  </a:txBody>
                  <a:tcPr/>
                </a:tc>
                <a:tc>
                  <a:txBody>
                    <a:bodyPr/>
                    <a:lstStyle/>
                    <a:p>
                      <a:pPr algn="ctr"/>
                      <a:r>
                        <a:rPr lang="en-US"/>
                        <a:t>Platform</a:t>
                      </a:r>
                    </a:p>
                  </a:txBody>
                  <a:tcPr/>
                </a:tc>
                <a:tc>
                  <a:txBody>
                    <a:bodyPr/>
                    <a:lstStyle/>
                    <a:p>
                      <a:pPr algn="ctr"/>
                      <a:r>
                        <a:rPr lang="en-US"/>
                        <a:t>Mean</a:t>
                      </a:r>
                    </a:p>
                  </a:txBody>
                  <a:tcPr/>
                </a:tc>
                <a:tc>
                  <a:txBody>
                    <a:bodyPr/>
                    <a:lstStyle/>
                    <a:p>
                      <a:pPr algn="ctr"/>
                      <a:r>
                        <a:rPr lang="en-US"/>
                        <a:t>Median</a:t>
                      </a:r>
                    </a:p>
                  </a:txBody>
                  <a:tcPr/>
                </a:tc>
                <a:tc>
                  <a:txBody>
                    <a:bodyPr/>
                    <a:lstStyle/>
                    <a:p>
                      <a:pPr algn="ctr"/>
                      <a:r>
                        <a:rPr lang="en-US"/>
                        <a:t>Min</a:t>
                      </a:r>
                    </a:p>
                  </a:txBody>
                  <a:tcPr/>
                </a:tc>
                <a:tc>
                  <a:txBody>
                    <a:bodyPr/>
                    <a:lstStyle/>
                    <a:p>
                      <a:pPr algn="ctr"/>
                      <a:r>
                        <a:rPr lang="en-US"/>
                        <a:t>Max</a:t>
                      </a:r>
                    </a:p>
                  </a:txBody>
                  <a:tcPr/>
                </a:tc>
                <a:extLst>
                  <a:ext uri="{0D108BD9-81ED-4DB2-BD59-A6C34878D82A}">
                    <a16:rowId xmlns:a16="http://schemas.microsoft.com/office/drawing/2014/main" val="3163445590"/>
                  </a:ext>
                </a:extLst>
              </a:tr>
              <a:tr h="370840">
                <a:tc rowSpan="2">
                  <a:txBody>
                    <a:bodyPr/>
                    <a:lstStyle/>
                    <a:p>
                      <a:pPr algn="ctr"/>
                      <a:r>
                        <a:rPr lang="en-US"/>
                        <a:t>Ad Views</a:t>
                      </a:r>
                    </a:p>
                  </a:txBody>
                  <a:tcPr anchor="ctr"/>
                </a:tc>
                <a:tc>
                  <a:txBody>
                    <a:bodyPr/>
                    <a:lstStyle/>
                    <a:p>
                      <a:pPr algn="ctr"/>
                      <a:r>
                        <a:rPr lang="en-US"/>
                        <a:t>Facebook</a:t>
                      </a:r>
                    </a:p>
                  </a:txBody>
                  <a:tcPr/>
                </a:tc>
                <a:tc>
                  <a:txBody>
                    <a:bodyPr/>
                    <a:lstStyle/>
                    <a:p>
                      <a:pPr lvl="0" algn="ctr">
                        <a:buNone/>
                      </a:pPr>
                      <a:r>
                        <a:rPr lang="en-US" sz="1800" b="0" i="0" u="none" strike="noStrike" noProof="0">
                          <a:latin typeface="Calibri"/>
                        </a:rPr>
                        <a:t>2,179.69</a:t>
                      </a:r>
                      <a:endParaRPr lang="en-US"/>
                    </a:p>
                  </a:txBody>
                  <a:tcPr/>
                </a:tc>
                <a:tc>
                  <a:txBody>
                    <a:bodyPr/>
                    <a:lstStyle/>
                    <a:p>
                      <a:pPr lvl="0" algn="ctr">
                        <a:buNone/>
                      </a:pPr>
                      <a:r>
                        <a:rPr lang="en-US" sz="1800" b="0" i="0" u="none" strike="noStrike" noProof="0">
                          <a:latin typeface="Calibri"/>
                        </a:rPr>
                        <a:t>2,150</a:t>
                      </a:r>
                      <a:endParaRPr lang="en-US"/>
                    </a:p>
                  </a:txBody>
                  <a:tcPr/>
                </a:tc>
                <a:tc>
                  <a:txBody>
                    <a:bodyPr/>
                    <a:lstStyle/>
                    <a:p>
                      <a:pPr lvl="0" algn="ctr">
                        <a:buNone/>
                      </a:pPr>
                      <a:r>
                        <a:rPr lang="en-US" sz="1800" b="0" i="0" u="none" strike="noStrike" noProof="0">
                          <a:latin typeface="Calibri"/>
                        </a:rPr>
                        <a:t>1,050</a:t>
                      </a:r>
                      <a:endParaRPr lang="en-US"/>
                    </a:p>
                  </a:txBody>
                  <a:tcPr/>
                </a:tc>
                <a:tc>
                  <a:txBody>
                    <a:bodyPr/>
                    <a:lstStyle/>
                    <a:p>
                      <a:pPr lvl="0" algn="ctr">
                        <a:buNone/>
                      </a:pPr>
                      <a:r>
                        <a:rPr lang="en-US" sz="1800" b="0" i="0" u="none" strike="noStrike" noProof="0">
                          <a:latin typeface="Calibri"/>
                        </a:rPr>
                        <a:t>3,714</a:t>
                      </a:r>
                      <a:endParaRPr lang="en-US"/>
                    </a:p>
                  </a:txBody>
                  <a:tcPr/>
                </a:tc>
                <a:extLst>
                  <a:ext uri="{0D108BD9-81ED-4DB2-BD59-A6C34878D82A}">
                    <a16:rowId xmlns:a16="http://schemas.microsoft.com/office/drawing/2014/main" val="3326955320"/>
                  </a:ext>
                </a:extLst>
              </a:tr>
              <a:tr h="370840">
                <a:tc vMerge="1">
                  <a:txBody>
                    <a:bodyPr/>
                    <a:lstStyle/>
                    <a:p>
                      <a:endParaRPr lang="en-US"/>
                    </a:p>
                  </a:txBody>
                  <a:tcPr/>
                </a:tc>
                <a:tc>
                  <a:txBody>
                    <a:bodyPr/>
                    <a:lstStyle/>
                    <a:p>
                      <a:pPr algn="ctr"/>
                      <a:r>
                        <a:rPr lang="en-US"/>
                        <a:t>AdWords</a:t>
                      </a:r>
                    </a:p>
                  </a:txBody>
                  <a:tcPr/>
                </a:tc>
                <a:tc>
                  <a:txBody>
                    <a:bodyPr/>
                    <a:lstStyle/>
                    <a:p>
                      <a:pPr lvl="0" algn="ctr">
                        <a:buNone/>
                      </a:pPr>
                      <a:r>
                        <a:rPr lang="en-US" sz="1800" b="0" i="0" u="none" strike="noStrike" noProof="0">
                          <a:latin typeface="Calibri"/>
                        </a:rPr>
                        <a:t>4,717.20</a:t>
                      </a:r>
                      <a:endParaRPr lang="en-US"/>
                    </a:p>
                  </a:txBody>
                  <a:tcPr/>
                </a:tc>
                <a:tc>
                  <a:txBody>
                    <a:bodyPr/>
                    <a:lstStyle/>
                    <a:p>
                      <a:pPr lvl="0" algn="ctr">
                        <a:buNone/>
                      </a:pPr>
                      <a:r>
                        <a:rPr lang="en-US" sz="1800" b="0" i="0" u="none" strike="noStrike" noProof="0">
                          <a:latin typeface="Calibri"/>
                        </a:rPr>
                        <a:t>4,690</a:t>
                      </a:r>
                      <a:endParaRPr lang="en-US"/>
                    </a:p>
                  </a:txBody>
                  <a:tcPr/>
                </a:tc>
                <a:tc>
                  <a:txBody>
                    <a:bodyPr/>
                    <a:lstStyle/>
                    <a:p>
                      <a:pPr lvl="0" algn="ctr">
                        <a:buNone/>
                      </a:pPr>
                      <a:r>
                        <a:rPr lang="en-US" sz="1800" b="0" i="0" u="none" strike="noStrike" noProof="0">
                          <a:latin typeface="Calibri"/>
                        </a:rPr>
                        <a:t>3,714</a:t>
                      </a:r>
                      <a:endParaRPr lang="en-US"/>
                    </a:p>
                  </a:txBody>
                  <a:tcPr/>
                </a:tc>
                <a:tc>
                  <a:txBody>
                    <a:bodyPr/>
                    <a:lstStyle/>
                    <a:p>
                      <a:pPr lvl="0" algn="ctr">
                        <a:buNone/>
                      </a:pPr>
                      <a:r>
                        <a:rPr lang="en-US" sz="1800" b="0" i="0" u="none" strike="noStrike" noProof="0">
                          <a:latin typeface="Calibri"/>
                        </a:rPr>
                        <a:t>6,063</a:t>
                      </a:r>
                      <a:endParaRPr lang="en-US"/>
                    </a:p>
                  </a:txBody>
                  <a:tcPr/>
                </a:tc>
                <a:extLst>
                  <a:ext uri="{0D108BD9-81ED-4DB2-BD59-A6C34878D82A}">
                    <a16:rowId xmlns:a16="http://schemas.microsoft.com/office/drawing/2014/main" val="1624385539"/>
                  </a:ext>
                </a:extLst>
              </a:tr>
              <a:tr h="370840">
                <a:tc rowSpan="2">
                  <a:txBody>
                    <a:bodyPr/>
                    <a:lstStyle/>
                    <a:p>
                      <a:pPr algn="ctr"/>
                      <a:r>
                        <a:rPr lang="en-US"/>
                        <a:t>Ad Clicks</a:t>
                      </a:r>
                    </a:p>
                  </a:txBody>
                  <a:tcPr anchor="ctr"/>
                </a:tc>
                <a:tc>
                  <a:txBody>
                    <a:bodyPr/>
                    <a:lstStyle/>
                    <a:p>
                      <a:pPr algn="ctr"/>
                      <a:r>
                        <a:rPr lang="en-US"/>
                        <a:t>Facebook</a:t>
                      </a:r>
                    </a:p>
                  </a:txBody>
                  <a:tcPr/>
                </a:tc>
                <a:tc>
                  <a:txBody>
                    <a:bodyPr/>
                    <a:lstStyle/>
                    <a:p>
                      <a:pPr lvl="0" algn="ctr">
                        <a:buNone/>
                      </a:pPr>
                      <a:r>
                        <a:rPr lang="en-US" sz="1800" b="0" i="0" u="none" strike="noStrike" noProof="0">
                          <a:latin typeface="Calibri"/>
                        </a:rPr>
                        <a:t>44.05</a:t>
                      </a:r>
                      <a:endParaRPr lang="en-US"/>
                    </a:p>
                  </a:txBody>
                  <a:tcPr/>
                </a:tc>
                <a:tc>
                  <a:txBody>
                    <a:bodyPr/>
                    <a:lstStyle/>
                    <a:p>
                      <a:pPr lvl="0" algn="ctr">
                        <a:buNone/>
                      </a:pPr>
                      <a:r>
                        <a:rPr lang="en-US" sz="1800" b="0" i="0" u="none" strike="noStrike" noProof="0">
                          <a:latin typeface="Calibri"/>
                        </a:rPr>
                        <a:t>43</a:t>
                      </a:r>
                      <a:endParaRPr lang="en-US"/>
                    </a:p>
                  </a:txBody>
                  <a:tcPr/>
                </a:tc>
                <a:tc>
                  <a:txBody>
                    <a:bodyPr/>
                    <a:lstStyle/>
                    <a:p>
                      <a:pPr algn="ctr"/>
                      <a:r>
                        <a:rPr lang="en-US"/>
                        <a:t>15</a:t>
                      </a:r>
                    </a:p>
                  </a:txBody>
                  <a:tcPr/>
                </a:tc>
                <a:tc>
                  <a:txBody>
                    <a:bodyPr/>
                    <a:lstStyle/>
                    <a:p>
                      <a:pPr algn="ctr"/>
                      <a:r>
                        <a:rPr lang="en-US"/>
                        <a:t>73</a:t>
                      </a:r>
                    </a:p>
                  </a:txBody>
                  <a:tcPr/>
                </a:tc>
                <a:extLst>
                  <a:ext uri="{0D108BD9-81ED-4DB2-BD59-A6C34878D82A}">
                    <a16:rowId xmlns:a16="http://schemas.microsoft.com/office/drawing/2014/main" val="454669728"/>
                  </a:ext>
                </a:extLst>
              </a:tr>
              <a:tr h="370840">
                <a:tc vMerge="1">
                  <a:txBody>
                    <a:bodyPr/>
                    <a:lstStyle/>
                    <a:p>
                      <a:endParaRPr lang="en-US"/>
                    </a:p>
                  </a:txBody>
                  <a:tcPr/>
                </a:tc>
                <a:tc>
                  <a:txBody>
                    <a:bodyPr/>
                    <a:lstStyle/>
                    <a:p>
                      <a:pPr algn="ctr"/>
                      <a:r>
                        <a:rPr lang="en-US"/>
                        <a:t>AdWords</a:t>
                      </a:r>
                    </a:p>
                  </a:txBody>
                  <a:tcPr/>
                </a:tc>
                <a:tc>
                  <a:txBody>
                    <a:bodyPr/>
                    <a:lstStyle/>
                    <a:p>
                      <a:pPr lvl="0" algn="ctr">
                        <a:buNone/>
                      </a:pPr>
                      <a:r>
                        <a:rPr lang="en-US" sz="1800" b="0" i="0" u="none" strike="noStrike" noProof="0">
                          <a:latin typeface="Calibri"/>
                        </a:rPr>
                        <a:t>60.38</a:t>
                      </a:r>
                      <a:endParaRPr lang="en-US"/>
                    </a:p>
                  </a:txBody>
                  <a:tcPr/>
                </a:tc>
                <a:tc>
                  <a:txBody>
                    <a:bodyPr/>
                    <a:lstStyle/>
                    <a:p>
                      <a:pPr algn="ctr"/>
                      <a:r>
                        <a:rPr lang="en-US"/>
                        <a:t>61</a:t>
                      </a:r>
                    </a:p>
                  </a:txBody>
                  <a:tcPr/>
                </a:tc>
                <a:tc>
                  <a:txBody>
                    <a:bodyPr/>
                    <a:lstStyle/>
                    <a:p>
                      <a:pPr algn="ctr"/>
                      <a:r>
                        <a:rPr lang="en-US"/>
                        <a:t>31</a:t>
                      </a:r>
                    </a:p>
                  </a:txBody>
                  <a:tcPr/>
                </a:tc>
                <a:tc>
                  <a:txBody>
                    <a:bodyPr/>
                    <a:lstStyle/>
                    <a:p>
                      <a:pPr algn="ctr"/>
                      <a:r>
                        <a:rPr lang="en-US"/>
                        <a:t>89</a:t>
                      </a:r>
                    </a:p>
                  </a:txBody>
                  <a:tcPr/>
                </a:tc>
                <a:extLst>
                  <a:ext uri="{0D108BD9-81ED-4DB2-BD59-A6C34878D82A}">
                    <a16:rowId xmlns:a16="http://schemas.microsoft.com/office/drawing/2014/main" val="1374188817"/>
                  </a:ext>
                </a:extLst>
              </a:tr>
              <a:tr h="370840">
                <a:tc rowSpan="2">
                  <a:txBody>
                    <a:bodyPr/>
                    <a:lstStyle/>
                    <a:p>
                      <a:pPr algn="ctr"/>
                      <a:r>
                        <a:rPr lang="en-US"/>
                        <a:t>Ad Conversions</a:t>
                      </a:r>
                    </a:p>
                  </a:txBody>
                  <a:tcPr anchor="ctr"/>
                </a:tc>
                <a:tc>
                  <a:txBody>
                    <a:bodyPr/>
                    <a:lstStyle/>
                    <a:p>
                      <a:pPr algn="ctr"/>
                      <a:r>
                        <a:rPr lang="en-US"/>
                        <a:t>Facebook</a:t>
                      </a:r>
                    </a:p>
                  </a:txBody>
                  <a:tcPr/>
                </a:tc>
                <a:tc>
                  <a:txBody>
                    <a:bodyPr/>
                    <a:lstStyle/>
                    <a:p>
                      <a:pPr lvl="0" algn="ctr">
                        <a:buNone/>
                      </a:pPr>
                      <a:r>
                        <a:rPr lang="en-US" sz="1800" b="0" i="0" u="none" strike="noStrike" noProof="0">
                          <a:latin typeface="Calibri"/>
                        </a:rPr>
                        <a:t>11.74</a:t>
                      </a:r>
                      <a:endParaRPr lang="en-US"/>
                    </a:p>
                  </a:txBody>
                  <a:tcPr/>
                </a:tc>
                <a:tc>
                  <a:txBody>
                    <a:bodyPr/>
                    <a:lstStyle/>
                    <a:p>
                      <a:pPr algn="ctr"/>
                      <a:r>
                        <a:rPr lang="en-US"/>
                        <a:t>12</a:t>
                      </a:r>
                    </a:p>
                  </a:txBody>
                  <a:tcPr/>
                </a:tc>
                <a:tc>
                  <a:txBody>
                    <a:bodyPr/>
                    <a:lstStyle/>
                    <a:p>
                      <a:pPr algn="ctr"/>
                      <a:r>
                        <a:rPr lang="en-US"/>
                        <a:t>5</a:t>
                      </a:r>
                    </a:p>
                  </a:txBody>
                  <a:tcPr/>
                </a:tc>
                <a:tc>
                  <a:txBody>
                    <a:bodyPr/>
                    <a:lstStyle/>
                    <a:p>
                      <a:pPr algn="ctr"/>
                      <a:r>
                        <a:rPr lang="en-US"/>
                        <a:t>20</a:t>
                      </a:r>
                    </a:p>
                  </a:txBody>
                  <a:tcPr/>
                </a:tc>
                <a:extLst>
                  <a:ext uri="{0D108BD9-81ED-4DB2-BD59-A6C34878D82A}">
                    <a16:rowId xmlns:a16="http://schemas.microsoft.com/office/drawing/2014/main" val="402810592"/>
                  </a:ext>
                </a:extLst>
              </a:tr>
              <a:tr h="370840">
                <a:tc vMerge="1">
                  <a:txBody>
                    <a:bodyPr/>
                    <a:lstStyle/>
                    <a:p>
                      <a:endParaRPr lang="en-US"/>
                    </a:p>
                  </a:txBody>
                  <a:tcPr/>
                </a:tc>
                <a:tc>
                  <a:txBody>
                    <a:bodyPr/>
                    <a:lstStyle/>
                    <a:p>
                      <a:pPr algn="ctr"/>
                      <a:r>
                        <a:rPr lang="en-US"/>
                        <a:t>AdWords</a:t>
                      </a:r>
                    </a:p>
                  </a:txBody>
                  <a:tcPr/>
                </a:tc>
                <a:tc>
                  <a:txBody>
                    <a:bodyPr/>
                    <a:lstStyle/>
                    <a:p>
                      <a:pPr lvl="0" algn="ctr">
                        <a:buNone/>
                      </a:pPr>
                      <a:r>
                        <a:rPr lang="en-US" sz="1800" b="0" i="0" u="none" strike="noStrike" noProof="0">
                          <a:latin typeface="Calibri"/>
                        </a:rPr>
                        <a:t>5.98</a:t>
                      </a:r>
                      <a:endParaRPr lang="en-US"/>
                    </a:p>
                  </a:txBody>
                  <a:tcPr/>
                </a:tc>
                <a:tc>
                  <a:txBody>
                    <a:bodyPr/>
                    <a:lstStyle/>
                    <a:p>
                      <a:pPr algn="ctr"/>
                      <a:r>
                        <a:rPr lang="en-US"/>
                        <a:t>6</a:t>
                      </a:r>
                    </a:p>
                  </a:txBody>
                  <a:tcPr/>
                </a:tc>
                <a:tc>
                  <a:txBody>
                    <a:bodyPr/>
                    <a:lstStyle/>
                    <a:p>
                      <a:pPr algn="ctr"/>
                      <a:r>
                        <a:rPr lang="en-US"/>
                        <a:t>3</a:t>
                      </a:r>
                    </a:p>
                  </a:txBody>
                  <a:tcPr/>
                </a:tc>
                <a:tc>
                  <a:txBody>
                    <a:bodyPr/>
                    <a:lstStyle/>
                    <a:p>
                      <a:pPr algn="ctr"/>
                      <a:r>
                        <a:rPr lang="en-US"/>
                        <a:t>11</a:t>
                      </a:r>
                    </a:p>
                  </a:txBody>
                  <a:tcPr/>
                </a:tc>
                <a:extLst>
                  <a:ext uri="{0D108BD9-81ED-4DB2-BD59-A6C34878D82A}">
                    <a16:rowId xmlns:a16="http://schemas.microsoft.com/office/drawing/2014/main" val="3159149497"/>
                  </a:ext>
                </a:extLst>
              </a:tr>
            </a:tbl>
          </a:graphicData>
        </a:graphic>
      </p:graphicFrame>
    </p:spTree>
    <p:extLst>
      <p:ext uri="{BB962C8B-B14F-4D97-AF65-F5344CB8AC3E}">
        <p14:creationId xmlns:p14="http://schemas.microsoft.com/office/powerpoint/2010/main" val="286081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2915-D1B8-D916-5B5B-EE4A73D5B67B}"/>
              </a:ext>
            </a:extLst>
          </p:cNvPr>
          <p:cNvSpPr>
            <a:spLocks noGrp="1"/>
          </p:cNvSpPr>
          <p:nvPr>
            <p:ph type="title"/>
          </p:nvPr>
        </p:nvSpPr>
        <p:spPr/>
        <p:txBody>
          <a:bodyPr/>
          <a:lstStyle/>
          <a:p>
            <a:r>
              <a:rPr lang="en-US">
                <a:ea typeface="Calibri Light"/>
                <a:cs typeface="Calibri Light"/>
              </a:rPr>
              <a:t>Descriptive Statistics</a:t>
            </a:r>
            <a:endParaRPr lang="en-US">
              <a:solidFill>
                <a:srgbClr val="000000"/>
              </a:solidFill>
              <a:ea typeface="Calibri Light"/>
              <a:cs typeface="Calibri Light"/>
            </a:endParaRPr>
          </a:p>
        </p:txBody>
      </p:sp>
      <p:sp>
        <p:nvSpPr>
          <p:cNvPr id="3" name="Content Placeholder 2">
            <a:extLst>
              <a:ext uri="{FF2B5EF4-FFF2-40B4-BE49-F238E27FC236}">
                <a16:creationId xmlns:a16="http://schemas.microsoft.com/office/drawing/2014/main" id="{2C2E66ED-1276-CECA-2139-166663ACBFCB}"/>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Ø"/>
            </a:pPr>
            <a:r>
              <a:rPr lang="en-US">
                <a:ea typeface="Calibri" panose="020F0502020204030204"/>
                <a:cs typeface="Calibri" panose="020F0502020204030204"/>
              </a:rPr>
              <a:t>Variability</a:t>
            </a: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r>
              <a:rPr lang="en-US">
                <a:ea typeface="Calibri" panose="020F0502020204030204"/>
                <a:cs typeface="Calibri" panose="020F0502020204030204"/>
              </a:rPr>
              <a:t>Variability in Views and </a:t>
            </a:r>
            <a:r>
              <a:rPr lang="en-US" sz="1800">
                <a:solidFill>
                  <a:srgbClr val="000000"/>
                </a:solidFill>
                <a:ea typeface="Calibri" panose="020F0502020204030204"/>
                <a:cs typeface="Calibri" panose="020F0502020204030204"/>
              </a:rPr>
              <a:t>Conversion is higher in Facebook compared to AdWords.</a:t>
            </a: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a:buFont typeface="Wingdings" panose="020F0502020204030204" pitchFamily="34" charset="0"/>
              <a:buChar char="Ø"/>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graphicFrame>
        <p:nvGraphicFramePr>
          <p:cNvPr id="5" name="Table 4">
            <a:extLst>
              <a:ext uri="{FF2B5EF4-FFF2-40B4-BE49-F238E27FC236}">
                <a16:creationId xmlns:a16="http://schemas.microsoft.com/office/drawing/2014/main" id="{46F5B7B7-EE58-A10D-2F7D-38B131F6BBE4}"/>
              </a:ext>
            </a:extLst>
          </p:cNvPr>
          <p:cNvGraphicFramePr>
            <a:graphicFrameLocks noGrp="1"/>
          </p:cNvGraphicFramePr>
          <p:nvPr>
            <p:extLst>
              <p:ext uri="{D42A27DB-BD31-4B8C-83A1-F6EECF244321}">
                <p14:modId xmlns:p14="http://schemas.microsoft.com/office/powerpoint/2010/main" val="2206887295"/>
              </p:ext>
            </p:extLst>
          </p:nvPr>
        </p:nvGraphicFramePr>
        <p:xfrm>
          <a:off x="1211704" y="2286000"/>
          <a:ext cx="9880252" cy="2710540"/>
        </p:xfrm>
        <a:graphic>
          <a:graphicData uri="http://schemas.openxmlformats.org/drawingml/2006/table">
            <a:tbl>
              <a:tblPr firstRow="1" bandRow="1">
                <a:tableStyleId>{5940675A-B579-460E-94D1-54222C63F5DA}</a:tableStyleId>
              </a:tblPr>
              <a:tblGrid>
                <a:gridCol w="2470063">
                  <a:extLst>
                    <a:ext uri="{9D8B030D-6E8A-4147-A177-3AD203B41FA5}">
                      <a16:colId xmlns:a16="http://schemas.microsoft.com/office/drawing/2014/main" val="3848387634"/>
                    </a:ext>
                  </a:extLst>
                </a:gridCol>
                <a:gridCol w="2470063">
                  <a:extLst>
                    <a:ext uri="{9D8B030D-6E8A-4147-A177-3AD203B41FA5}">
                      <a16:colId xmlns:a16="http://schemas.microsoft.com/office/drawing/2014/main" val="3540668747"/>
                    </a:ext>
                  </a:extLst>
                </a:gridCol>
                <a:gridCol w="2470063">
                  <a:extLst>
                    <a:ext uri="{9D8B030D-6E8A-4147-A177-3AD203B41FA5}">
                      <a16:colId xmlns:a16="http://schemas.microsoft.com/office/drawing/2014/main" val="1062595579"/>
                    </a:ext>
                  </a:extLst>
                </a:gridCol>
                <a:gridCol w="2470063">
                  <a:extLst>
                    <a:ext uri="{9D8B030D-6E8A-4147-A177-3AD203B41FA5}">
                      <a16:colId xmlns:a16="http://schemas.microsoft.com/office/drawing/2014/main" val="234359286"/>
                    </a:ext>
                  </a:extLst>
                </a:gridCol>
              </a:tblGrid>
              <a:tr h="387220">
                <a:tc>
                  <a:txBody>
                    <a:bodyPr/>
                    <a:lstStyle/>
                    <a:p>
                      <a:pPr lvl="0" algn="ctr">
                        <a:buNone/>
                      </a:pPr>
                      <a:r>
                        <a:rPr lang="en-US"/>
                        <a:t>Metric</a:t>
                      </a:r>
                    </a:p>
                  </a:txBody>
                  <a:tcPr anchor="ctr"/>
                </a:tc>
                <a:tc>
                  <a:txBody>
                    <a:bodyPr/>
                    <a:lstStyle/>
                    <a:p>
                      <a:pPr algn="ctr"/>
                      <a:r>
                        <a:rPr lang="en-US"/>
                        <a:t>Platform</a:t>
                      </a:r>
                    </a:p>
                  </a:txBody>
                  <a:tcPr anchor="ctr"/>
                </a:tc>
                <a:tc>
                  <a:txBody>
                    <a:bodyPr/>
                    <a:lstStyle/>
                    <a:p>
                      <a:pPr algn="ctr"/>
                      <a:r>
                        <a:rPr lang="en-US"/>
                        <a:t>Std Dev</a:t>
                      </a:r>
                    </a:p>
                  </a:txBody>
                  <a:tcPr anchor="ctr"/>
                </a:tc>
                <a:tc>
                  <a:txBody>
                    <a:bodyPr/>
                    <a:lstStyle/>
                    <a:p>
                      <a:pPr algn="ctr"/>
                      <a:r>
                        <a:rPr lang="en-US"/>
                        <a:t>Range</a:t>
                      </a:r>
                    </a:p>
                  </a:txBody>
                  <a:tcPr anchor="ctr"/>
                </a:tc>
                <a:extLst>
                  <a:ext uri="{0D108BD9-81ED-4DB2-BD59-A6C34878D82A}">
                    <a16:rowId xmlns:a16="http://schemas.microsoft.com/office/drawing/2014/main" val="475030229"/>
                  </a:ext>
                </a:extLst>
              </a:tr>
              <a:tr h="387220">
                <a:tc rowSpan="2">
                  <a:txBody>
                    <a:bodyPr/>
                    <a:lstStyle/>
                    <a:p>
                      <a:pPr algn="ctr"/>
                      <a:r>
                        <a:rPr lang="en-US"/>
                        <a:t>Ad Views</a:t>
                      </a:r>
                    </a:p>
                  </a:txBody>
                  <a:tcPr anchor="ctr"/>
                </a:tc>
                <a:tc>
                  <a:txBody>
                    <a:bodyPr/>
                    <a:lstStyle/>
                    <a:p>
                      <a:pPr algn="ctr"/>
                      <a:r>
                        <a:rPr lang="en-US"/>
                        <a:t>Facebook</a:t>
                      </a:r>
                    </a:p>
                  </a:txBody>
                  <a:tcPr anchor="ctr"/>
                </a:tc>
                <a:tc>
                  <a:txBody>
                    <a:bodyPr/>
                    <a:lstStyle/>
                    <a:p>
                      <a:pPr lvl="0" algn="ctr">
                        <a:buNone/>
                      </a:pPr>
                      <a:r>
                        <a:rPr lang="en-US" sz="1800" b="0" i="0" u="none" strike="noStrike" noProof="0">
                          <a:latin typeface="Calibri"/>
                        </a:rPr>
                        <a:t>618.07</a:t>
                      </a:r>
                      <a:endParaRPr lang="en-US"/>
                    </a:p>
                  </a:txBody>
                  <a:tcPr anchor="ctr"/>
                </a:tc>
                <a:tc>
                  <a:txBody>
                    <a:bodyPr/>
                    <a:lstStyle/>
                    <a:p>
                      <a:pPr lvl="0" algn="ctr">
                        <a:buNone/>
                      </a:pPr>
                      <a:r>
                        <a:rPr lang="en-US" sz="1800" b="0" i="0" u="none" strike="noStrike" noProof="0">
                          <a:latin typeface="Calibri"/>
                        </a:rPr>
                        <a:t>2,664</a:t>
                      </a:r>
                      <a:endParaRPr lang="en-US"/>
                    </a:p>
                  </a:txBody>
                  <a:tcPr anchor="ctr"/>
                </a:tc>
                <a:extLst>
                  <a:ext uri="{0D108BD9-81ED-4DB2-BD59-A6C34878D82A}">
                    <a16:rowId xmlns:a16="http://schemas.microsoft.com/office/drawing/2014/main" val="2652654047"/>
                  </a:ext>
                </a:extLst>
              </a:tr>
              <a:tr h="387220">
                <a:tc vMerge="1">
                  <a:txBody>
                    <a:bodyPr/>
                    <a:lstStyle/>
                    <a:p>
                      <a:endParaRPr lang="en-US"/>
                    </a:p>
                  </a:txBody>
                  <a:tcPr anchor="ctr"/>
                </a:tc>
                <a:tc>
                  <a:txBody>
                    <a:bodyPr/>
                    <a:lstStyle/>
                    <a:p>
                      <a:pPr algn="ctr"/>
                      <a:r>
                        <a:rPr lang="en-US"/>
                        <a:t>AdWords</a:t>
                      </a:r>
                    </a:p>
                  </a:txBody>
                  <a:tcPr anchor="ctr"/>
                </a:tc>
                <a:tc>
                  <a:txBody>
                    <a:bodyPr/>
                    <a:lstStyle/>
                    <a:p>
                      <a:pPr lvl="0" algn="ctr">
                        <a:buNone/>
                      </a:pPr>
                      <a:r>
                        <a:rPr lang="en-US" sz="1800" b="0" i="0" u="none" strike="noStrike" noProof="0">
                          <a:latin typeface="Calibri"/>
                        </a:rPr>
                        <a:t>561.11</a:t>
                      </a:r>
                      <a:endParaRPr lang="en-US"/>
                    </a:p>
                  </a:txBody>
                  <a:tcPr anchor="ctr"/>
                </a:tc>
                <a:tc>
                  <a:txBody>
                    <a:bodyPr/>
                    <a:lstStyle/>
                    <a:p>
                      <a:pPr lvl="0" algn="ctr">
                        <a:buNone/>
                      </a:pPr>
                      <a:r>
                        <a:rPr lang="en-US" sz="1800" b="0" i="0" u="none" strike="noStrike" noProof="0">
                          <a:latin typeface="Calibri"/>
                        </a:rPr>
                        <a:t>2,349</a:t>
                      </a:r>
                      <a:endParaRPr lang="en-US"/>
                    </a:p>
                  </a:txBody>
                  <a:tcPr anchor="ctr"/>
                </a:tc>
                <a:extLst>
                  <a:ext uri="{0D108BD9-81ED-4DB2-BD59-A6C34878D82A}">
                    <a16:rowId xmlns:a16="http://schemas.microsoft.com/office/drawing/2014/main" val="1229043394"/>
                  </a:ext>
                </a:extLst>
              </a:tr>
              <a:tr h="387220">
                <a:tc rowSpan="2">
                  <a:txBody>
                    <a:bodyPr/>
                    <a:lstStyle/>
                    <a:p>
                      <a:pPr algn="ctr"/>
                      <a:r>
                        <a:rPr lang="en-US"/>
                        <a:t>Ad Clicks</a:t>
                      </a:r>
                    </a:p>
                  </a:txBody>
                  <a:tcPr anchor="ctr"/>
                </a:tc>
                <a:tc>
                  <a:txBody>
                    <a:bodyPr/>
                    <a:lstStyle/>
                    <a:p>
                      <a:pPr algn="ctr"/>
                      <a:r>
                        <a:rPr lang="en-US"/>
                        <a:t>Facebook</a:t>
                      </a:r>
                    </a:p>
                  </a:txBody>
                  <a:tcPr anchor="ctr"/>
                </a:tc>
                <a:tc>
                  <a:txBody>
                    <a:bodyPr/>
                    <a:lstStyle/>
                    <a:p>
                      <a:pPr lvl="0" algn="ctr">
                        <a:buNone/>
                      </a:pPr>
                      <a:r>
                        <a:rPr lang="en-US" sz="1800" b="0" i="0" u="none" strike="noStrike" noProof="0">
                          <a:latin typeface="Calibri"/>
                        </a:rPr>
                        <a:t>12.14</a:t>
                      </a:r>
                      <a:endParaRPr lang="en-US"/>
                    </a:p>
                  </a:txBody>
                  <a:tcPr anchor="ctr"/>
                </a:tc>
                <a:tc>
                  <a:txBody>
                    <a:bodyPr/>
                    <a:lstStyle/>
                    <a:p>
                      <a:pPr lvl="0" algn="ctr">
                        <a:buNone/>
                      </a:pPr>
                      <a:r>
                        <a:rPr lang="en-US" sz="1800" b="0" i="0" u="none" strike="noStrike" noProof="0">
                          <a:latin typeface="Calibri"/>
                        </a:rPr>
                        <a:t>58</a:t>
                      </a:r>
                      <a:endParaRPr lang="en-US"/>
                    </a:p>
                  </a:txBody>
                  <a:tcPr anchor="ctr"/>
                </a:tc>
                <a:extLst>
                  <a:ext uri="{0D108BD9-81ED-4DB2-BD59-A6C34878D82A}">
                    <a16:rowId xmlns:a16="http://schemas.microsoft.com/office/drawing/2014/main" val="2388284828"/>
                  </a:ext>
                </a:extLst>
              </a:tr>
              <a:tr h="387220">
                <a:tc vMerge="1">
                  <a:txBody>
                    <a:bodyPr/>
                    <a:lstStyle/>
                    <a:p>
                      <a:endParaRPr lang="en-US"/>
                    </a:p>
                  </a:txBody>
                  <a:tcPr anchor="ctr"/>
                </a:tc>
                <a:tc>
                  <a:txBody>
                    <a:bodyPr/>
                    <a:lstStyle/>
                    <a:p>
                      <a:pPr algn="ctr"/>
                      <a:r>
                        <a:rPr lang="en-US"/>
                        <a:t>AdWords</a:t>
                      </a:r>
                    </a:p>
                  </a:txBody>
                  <a:tcPr anchor="ctr"/>
                </a:tc>
                <a:tc>
                  <a:txBody>
                    <a:bodyPr/>
                    <a:lstStyle/>
                    <a:p>
                      <a:pPr lvl="0" algn="ctr">
                        <a:buNone/>
                      </a:pPr>
                      <a:r>
                        <a:rPr lang="en-US" sz="1800" b="0" i="0" u="none" strike="noStrike" noProof="0">
                          <a:latin typeface="Calibri"/>
                        </a:rPr>
                        <a:t>14.37</a:t>
                      </a:r>
                      <a:endParaRPr lang="en-US"/>
                    </a:p>
                  </a:txBody>
                  <a:tcPr anchor="ctr"/>
                </a:tc>
                <a:tc>
                  <a:txBody>
                    <a:bodyPr/>
                    <a:lstStyle/>
                    <a:p>
                      <a:pPr lvl="0" algn="ctr">
                        <a:buNone/>
                      </a:pPr>
                      <a:r>
                        <a:rPr lang="en-US" sz="1800" b="0" i="0" u="none" strike="noStrike" noProof="0">
                          <a:latin typeface="Calibri"/>
                        </a:rPr>
                        <a:t>58</a:t>
                      </a:r>
                      <a:endParaRPr lang="en-US"/>
                    </a:p>
                  </a:txBody>
                  <a:tcPr anchor="ctr"/>
                </a:tc>
                <a:extLst>
                  <a:ext uri="{0D108BD9-81ED-4DB2-BD59-A6C34878D82A}">
                    <a16:rowId xmlns:a16="http://schemas.microsoft.com/office/drawing/2014/main" val="3190880748"/>
                  </a:ext>
                </a:extLst>
              </a:tr>
              <a:tr h="387220">
                <a:tc rowSpan="2">
                  <a:txBody>
                    <a:bodyPr/>
                    <a:lstStyle/>
                    <a:p>
                      <a:pPr algn="ctr"/>
                      <a:r>
                        <a:rPr lang="en-US"/>
                        <a:t>Ad Conversion</a:t>
                      </a:r>
                    </a:p>
                  </a:txBody>
                  <a:tcPr anchor="ctr"/>
                </a:tc>
                <a:tc>
                  <a:txBody>
                    <a:bodyPr/>
                    <a:lstStyle/>
                    <a:p>
                      <a:pPr algn="ctr"/>
                      <a:r>
                        <a:rPr lang="en-US"/>
                        <a:t>Facebook</a:t>
                      </a:r>
                    </a:p>
                  </a:txBody>
                  <a:tcPr anchor="ctr"/>
                </a:tc>
                <a:tc>
                  <a:txBody>
                    <a:bodyPr/>
                    <a:lstStyle/>
                    <a:p>
                      <a:pPr lvl="0" algn="ctr">
                        <a:buNone/>
                      </a:pPr>
                      <a:r>
                        <a:rPr lang="en-US" sz="1800" b="0" i="0" u="none" strike="noStrike" noProof="0">
                          <a:latin typeface="Calibri"/>
                        </a:rPr>
                        <a:t>2.92</a:t>
                      </a:r>
                      <a:endParaRPr lang="en-US"/>
                    </a:p>
                  </a:txBody>
                  <a:tcPr anchor="ctr"/>
                </a:tc>
                <a:tc>
                  <a:txBody>
                    <a:bodyPr/>
                    <a:lstStyle/>
                    <a:p>
                      <a:pPr algn="ctr"/>
                      <a:r>
                        <a:rPr lang="en-US"/>
                        <a:t>15</a:t>
                      </a:r>
                    </a:p>
                  </a:txBody>
                  <a:tcPr anchor="ctr"/>
                </a:tc>
                <a:extLst>
                  <a:ext uri="{0D108BD9-81ED-4DB2-BD59-A6C34878D82A}">
                    <a16:rowId xmlns:a16="http://schemas.microsoft.com/office/drawing/2014/main" val="840302625"/>
                  </a:ext>
                </a:extLst>
              </a:tr>
              <a:tr h="387220">
                <a:tc vMerge="1">
                  <a:txBody>
                    <a:bodyPr/>
                    <a:lstStyle/>
                    <a:p>
                      <a:endParaRPr lang="en-US"/>
                    </a:p>
                  </a:txBody>
                  <a:tcPr anchor="ctr"/>
                </a:tc>
                <a:tc>
                  <a:txBody>
                    <a:bodyPr/>
                    <a:lstStyle/>
                    <a:p>
                      <a:pPr lvl="0" algn="ctr">
                        <a:buNone/>
                      </a:pPr>
                      <a:r>
                        <a:rPr lang="en-US"/>
                        <a:t>AdWords</a:t>
                      </a:r>
                    </a:p>
                  </a:txBody>
                  <a:tcPr anchor="ctr"/>
                </a:tc>
                <a:tc>
                  <a:txBody>
                    <a:bodyPr/>
                    <a:lstStyle/>
                    <a:p>
                      <a:pPr lvl="0" algn="ctr">
                        <a:buNone/>
                      </a:pPr>
                      <a:r>
                        <a:rPr lang="en-US" sz="1800" b="0" i="0" u="none" strike="noStrike" noProof="0">
                          <a:latin typeface="Calibri"/>
                        </a:rPr>
                        <a:t>1.63</a:t>
                      </a:r>
                      <a:endParaRPr lang="en-US"/>
                    </a:p>
                  </a:txBody>
                  <a:tcPr anchor="ctr"/>
                </a:tc>
                <a:tc>
                  <a:txBody>
                    <a:bodyPr/>
                    <a:lstStyle/>
                    <a:p>
                      <a:pPr lvl="0" algn="ctr">
                        <a:buNone/>
                      </a:pPr>
                      <a:r>
                        <a:rPr lang="en-US"/>
                        <a:t>8</a:t>
                      </a:r>
                    </a:p>
                  </a:txBody>
                  <a:tcPr anchor="ctr"/>
                </a:tc>
                <a:extLst>
                  <a:ext uri="{0D108BD9-81ED-4DB2-BD59-A6C34878D82A}">
                    <a16:rowId xmlns:a16="http://schemas.microsoft.com/office/drawing/2014/main" val="2568978907"/>
                  </a:ext>
                </a:extLst>
              </a:tr>
            </a:tbl>
          </a:graphicData>
        </a:graphic>
      </p:graphicFrame>
    </p:spTree>
    <p:extLst>
      <p:ext uri="{BB962C8B-B14F-4D97-AF65-F5344CB8AC3E}">
        <p14:creationId xmlns:p14="http://schemas.microsoft.com/office/powerpoint/2010/main" val="393493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09F7-1DF3-7B5E-262B-A3CC8E7F6D10}"/>
              </a:ext>
            </a:extLst>
          </p:cNvPr>
          <p:cNvSpPr>
            <a:spLocks noGrp="1"/>
          </p:cNvSpPr>
          <p:nvPr>
            <p:ph type="title"/>
          </p:nvPr>
        </p:nvSpPr>
        <p:spPr/>
        <p:txBody>
          <a:bodyPr/>
          <a:lstStyle/>
          <a:p>
            <a:r>
              <a:rPr lang="en-US" sz="4800">
                <a:latin typeface="Calibri Light"/>
                <a:ea typeface="Calibri"/>
                <a:cs typeface="Calibri"/>
              </a:rPr>
              <a:t>Performance Analysis</a:t>
            </a:r>
            <a:endParaRPr lang="en-US">
              <a:latin typeface="Calibri Light"/>
              <a:ea typeface="Calibri Light"/>
              <a:cs typeface="Calibri Light"/>
            </a:endParaRPr>
          </a:p>
        </p:txBody>
      </p:sp>
      <p:graphicFrame>
        <p:nvGraphicFramePr>
          <p:cNvPr id="6" name="Table 5">
            <a:extLst>
              <a:ext uri="{FF2B5EF4-FFF2-40B4-BE49-F238E27FC236}">
                <a16:creationId xmlns:a16="http://schemas.microsoft.com/office/drawing/2014/main" id="{6A4C15A8-BD9B-AEEB-ACF5-DE3A40719BB3}"/>
              </a:ext>
            </a:extLst>
          </p:cNvPr>
          <p:cNvGraphicFramePr>
            <a:graphicFrameLocks noGrp="1"/>
          </p:cNvGraphicFramePr>
          <p:nvPr>
            <p:extLst>
              <p:ext uri="{D42A27DB-BD31-4B8C-83A1-F6EECF244321}">
                <p14:modId xmlns:p14="http://schemas.microsoft.com/office/powerpoint/2010/main" val="2935643276"/>
              </p:ext>
            </p:extLst>
          </p:nvPr>
        </p:nvGraphicFramePr>
        <p:xfrm>
          <a:off x="1131276" y="2309446"/>
          <a:ext cx="10139556" cy="2810608"/>
        </p:xfrm>
        <a:graphic>
          <a:graphicData uri="http://schemas.openxmlformats.org/drawingml/2006/table">
            <a:tbl>
              <a:tblPr firstRow="1" bandRow="1">
                <a:tableStyleId>{5940675A-B579-460E-94D1-54222C63F5DA}</a:tableStyleId>
              </a:tblPr>
              <a:tblGrid>
                <a:gridCol w="2534889">
                  <a:extLst>
                    <a:ext uri="{9D8B030D-6E8A-4147-A177-3AD203B41FA5}">
                      <a16:colId xmlns:a16="http://schemas.microsoft.com/office/drawing/2014/main" val="4030020922"/>
                    </a:ext>
                  </a:extLst>
                </a:gridCol>
                <a:gridCol w="2534889">
                  <a:extLst>
                    <a:ext uri="{9D8B030D-6E8A-4147-A177-3AD203B41FA5}">
                      <a16:colId xmlns:a16="http://schemas.microsoft.com/office/drawing/2014/main" val="3485355657"/>
                    </a:ext>
                  </a:extLst>
                </a:gridCol>
                <a:gridCol w="2534889">
                  <a:extLst>
                    <a:ext uri="{9D8B030D-6E8A-4147-A177-3AD203B41FA5}">
                      <a16:colId xmlns:a16="http://schemas.microsoft.com/office/drawing/2014/main" val="2350301240"/>
                    </a:ext>
                  </a:extLst>
                </a:gridCol>
                <a:gridCol w="2534889">
                  <a:extLst>
                    <a:ext uri="{9D8B030D-6E8A-4147-A177-3AD203B41FA5}">
                      <a16:colId xmlns:a16="http://schemas.microsoft.com/office/drawing/2014/main" val="1419582737"/>
                    </a:ext>
                  </a:extLst>
                </a:gridCol>
              </a:tblGrid>
              <a:tr h="980260">
                <a:tc>
                  <a:txBody>
                    <a:bodyPr/>
                    <a:lstStyle/>
                    <a:p>
                      <a:pPr algn="ctr"/>
                      <a:r>
                        <a:rPr lang="en-US"/>
                        <a:t>Categories</a:t>
                      </a:r>
                    </a:p>
                  </a:txBody>
                  <a:tcPr anchor="ctr"/>
                </a:tc>
                <a:tc>
                  <a:txBody>
                    <a:bodyPr/>
                    <a:lstStyle/>
                    <a:p>
                      <a:pPr lvl="0" algn="ctr">
                        <a:buNone/>
                      </a:pPr>
                      <a:r>
                        <a:rPr lang="en-US" sz="1800" b="0" i="0" u="none" strike="noStrike" noProof="0">
                          <a:latin typeface="Calibri"/>
                        </a:rPr>
                        <a:t>Click Probabilities</a:t>
                      </a:r>
                      <a:endParaRPr lang="en-US"/>
                    </a:p>
                  </a:txBody>
                  <a:tcPr anchor="ctr"/>
                </a:tc>
                <a:tc>
                  <a:txBody>
                    <a:bodyPr/>
                    <a:lstStyle/>
                    <a:p>
                      <a:pPr lvl="0" algn="ctr">
                        <a:buNone/>
                      </a:pPr>
                      <a:r>
                        <a:rPr lang="en-US" sz="1800" b="0" i="0" u="none" strike="noStrike" noProof="0">
                          <a:latin typeface="Calibri"/>
                        </a:rPr>
                        <a:t>Conversion Given Click</a:t>
                      </a:r>
                      <a:endParaRPr lang="en-US"/>
                    </a:p>
                  </a:txBody>
                  <a:tcPr anchor="ctr">
                    <a:solidFill>
                      <a:srgbClr val="B2FAAA"/>
                    </a:solidFill>
                  </a:tcPr>
                </a:tc>
                <a:tc>
                  <a:txBody>
                    <a:bodyPr/>
                    <a:lstStyle/>
                    <a:p>
                      <a:pPr lvl="0" algn="ctr">
                        <a:buNone/>
                      </a:pPr>
                      <a:r>
                        <a:rPr lang="en-US" sz="1800" b="0" i="0" u="none" strike="noStrike" noProof="0">
                          <a:latin typeface="Calibri"/>
                        </a:rPr>
                        <a:t>Source of Conversions</a:t>
                      </a:r>
                      <a:endParaRPr lang="en-US"/>
                    </a:p>
                  </a:txBody>
                  <a:tcPr anchor="ctr">
                    <a:solidFill>
                      <a:srgbClr val="92D050"/>
                    </a:solidFill>
                  </a:tcPr>
                </a:tc>
                <a:extLst>
                  <a:ext uri="{0D108BD9-81ED-4DB2-BD59-A6C34878D82A}">
                    <a16:rowId xmlns:a16="http://schemas.microsoft.com/office/drawing/2014/main" val="2518902322"/>
                  </a:ext>
                </a:extLst>
              </a:tr>
              <a:tr h="915174">
                <a:tc>
                  <a:txBody>
                    <a:bodyPr/>
                    <a:lstStyle/>
                    <a:p>
                      <a:pPr algn="ctr"/>
                      <a:r>
                        <a:rPr lang="en-US"/>
                        <a:t>Facebook</a:t>
                      </a:r>
                    </a:p>
                  </a:txBody>
                  <a:tcPr anchor="ctr"/>
                </a:tc>
                <a:tc>
                  <a:txBody>
                    <a:bodyPr/>
                    <a:lstStyle/>
                    <a:p>
                      <a:pPr lvl="0" algn="ctr">
                        <a:buNone/>
                      </a:pPr>
                      <a:r>
                        <a:rPr lang="en-US" sz="1800" b="0" i="0" u="none" strike="noStrike" noProof="0"/>
                        <a:t>42.18</a:t>
                      </a:r>
                      <a:r>
                        <a:rPr lang="en-US" sz="1800" b="0" i="0" u="none" strike="noStrike" noProof="0">
                          <a:latin typeface="Calibri"/>
                        </a:rPr>
                        <a:t>%</a:t>
                      </a:r>
                      <a:endParaRPr lang="en-US"/>
                    </a:p>
                  </a:txBody>
                  <a:tcPr anchor="ctr"/>
                </a:tc>
                <a:tc>
                  <a:txBody>
                    <a:bodyPr/>
                    <a:lstStyle/>
                    <a:p>
                      <a:pPr lvl="0" algn="ctr">
                        <a:buNone/>
                      </a:pPr>
                      <a:r>
                        <a:rPr lang="en-US" sz="1800" b="0" i="0" u="none" strike="noStrike" noProof="0">
                          <a:latin typeface="Calibri"/>
                        </a:rPr>
                        <a:t>26.66%</a:t>
                      </a:r>
                      <a:endParaRPr lang="en-US"/>
                    </a:p>
                  </a:txBody>
                  <a:tcPr anchor="ctr">
                    <a:solidFill>
                      <a:srgbClr val="B2FAAA"/>
                    </a:solidFill>
                  </a:tcPr>
                </a:tc>
                <a:tc>
                  <a:txBody>
                    <a:bodyPr/>
                    <a:lstStyle/>
                    <a:p>
                      <a:pPr lvl="0" algn="ctr">
                        <a:buNone/>
                      </a:pPr>
                      <a:r>
                        <a:rPr lang="en-US" sz="1800" b="0" i="0" u="none" strike="noStrike" noProof="0">
                          <a:latin typeface="Calibri"/>
                        </a:rPr>
                        <a:t>66.25%</a:t>
                      </a:r>
                      <a:endParaRPr lang="en-US"/>
                    </a:p>
                  </a:txBody>
                  <a:tcPr anchor="ctr">
                    <a:solidFill>
                      <a:srgbClr val="92D050"/>
                    </a:solidFill>
                  </a:tcPr>
                </a:tc>
                <a:extLst>
                  <a:ext uri="{0D108BD9-81ED-4DB2-BD59-A6C34878D82A}">
                    <a16:rowId xmlns:a16="http://schemas.microsoft.com/office/drawing/2014/main" val="1322146819"/>
                  </a:ext>
                </a:extLst>
              </a:tr>
              <a:tr h="915174">
                <a:tc>
                  <a:txBody>
                    <a:bodyPr/>
                    <a:lstStyle/>
                    <a:p>
                      <a:pPr algn="ctr"/>
                      <a:r>
                        <a:rPr lang="en-US"/>
                        <a:t>AdWords</a:t>
                      </a:r>
                    </a:p>
                  </a:txBody>
                  <a:tcPr anchor="ctr"/>
                </a:tc>
                <a:tc>
                  <a:txBody>
                    <a:bodyPr/>
                    <a:lstStyle/>
                    <a:p>
                      <a:pPr lvl="0" algn="ctr">
                        <a:buNone/>
                      </a:pPr>
                      <a:r>
                        <a:rPr lang="en-US" sz="1800" b="0" i="0" u="none" strike="noStrike" noProof="0"/>
                        <a:t>57.82</a:t>
                      </a:r>
                      <a:r>
                        <a:rPr lang="en-US" sz="1800" b="0" i="0" u="none" strike="noStrike" noProof="0">
                          <a:latin typeface="Calibri"/>
                        </a:rPr>
                        <a:t>%</a:t>
                      </a:r>
                      <a:endParaRPr lang="en-US"/>
                    </a:p>
                  </a:txBody>
                  <a:tcPr anchor="ctr"/>
                </a:tc>
                <a:tc>
                  <a:txBody>
                    <a:bodyPr/>
                    <a:lstStyle/>
                    <a:p>
                      <a:pPr lvl="0" algn="ctr">
                        <a:buNone/>
                      </a:pPr>
                      <a:r>
                        <a:rPr lang="en-US" sz="1800" b="0" i="0" u="none" strike="noStrike" noProof="0">
                          <a:latin typeface="Calibri"/>
                        </a:rPr>
                        <a:t>9.90%</a:t>
                      </a:r>
                      <a:endParaRPr lang="en-US"/>
                    </a:p>
                  </a:txBody>
                  <a:tcPr anchor="ctr">
                    <a:solidFill>
                      <a:srgbClr val="B2FAAA"/>
                    </a:solidFill>
                  </a:tcPr>
                </a:tc>
                <a:tc>
                  <a:txBody>
                    <a:bodyPr/>
                    <a:lstStyle/>
                    <a:p>
                      <a:pPr lvl="0" algn="ctr">
                        <a:buNone/>
                      </a:pPr>
                      <a:r>
                        <a:rPr lang="en-US" sz="1800" b="0" i="0" u="none" strike="noStrike" noProof="0">
                          <a:latin typeface="Calibri"/>
                        </a:rPr>
                        <a:t>33.75%</a:t>
                      </a:r>
                      <a:endParaRPr lang="en-US"/>
                    </a:p>
                  </a:txBody>
                  <a:tcPr anchor="ctr">
                    <a:solidFill>
                      <a:srgbClr val="92D050"/>
                    </a:solidFill>
                  </a:tcPr>
                </a:tc>
                <a:extLst>
                  <a:ext uri="{0D108BD9-81ED-4DB2-BD59-A6C34878D82A}">
                    <a16:rowId xmlns:a16="http://schemas.microsoft.com/office/drawing/2014/main" val="4090423825"/>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93B308BD-07BC-CFD8-3960-FCC46B468E71}"/>
                  </a:ext>
                </a:extLst>
              </p14:cNvPr>
              <p14:cNvContentPartPr/>
              <p14:nvPr/>
            </p14:nvContentPartPr>
            <p14:xfrm>
              <a:off x="8698156" y="1481457"/>
              <a:ext cx="11723" cy="11723"/>
            </p14:xfrm>
          </p:contentPart>
        </mc:Choice>
        <mc:Fallback xmlns="">
          <p:pic>
            <p:nvPicPr>
              <p:cNvPr id="16" name="Ink 15">
                <a:extLst>
                  <a:ext uri="{FF2B5EF4-FFF2-40B4-BE49-F238E27FC236}">
                    <a16:creationId xmlns:a16="http://schemas.microsoft.com/office/drawing/2014/main" id="{93B308BD-07BC-CFD8-3960-FCC46B468E71}"/>
                  </a:ext>
                </a:extLst>
              </p:cNvPr>
              <p:cNvPicPr/>
              <p:nvPr/>
            </p:nvPicPr>
            <p:blipFill>
              <a:blip r:embed="rId3"/>
              <a:stretch>
                <a:fillRect/>
              </a:stretch>
            </p:blipFill>
            <p:spPr>
              <a:xfrm>
                <a:off x="8112006" y="895307"/>
                <a:ext cx="1172300" cy="11723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A4755EE4-B1AB-E556-CD31-D3FE0B946DB1}"/>
                  </a:ext>
                </a:extLst>
              </p14:cNvPr>
              <p14:cNvContentPartPr/>
              <p14:nvPr/>
            </p14:nvContentPartPr>
            <p14:xfrm>
              <a:off x="9452234" y="2559843"/>
              <a:ext cx="11723" cy="11723"/>
            </p14:xfrm>
          </p:contentPart>
        </mc:Choice>
        <mc:Fallback xmlns="">
          <p:pic>
            <p:nvPicPr>
              <p:cNvPr id="17" name="Ink 16">
                <a:extLst>
                  <a:ext uri="{FF2B5EF4-FFF2-40B4-BE49-F238E27FC236}">
                    <a16:creationId xmlns:a16="http://schemas.microsoft.com/office/drawing/2014/main" id="{A4755EE4-B1AB-E556-CD31-D3FE0B946DB1}"/>
                  </a:ext>
                </a:extLst>
              </p:cNvPr>
              <p:cNvPicPr/>
              <p:nvPr/>
            </p:nvPicPr>
            <p:blipFill>
              <a:blip r:embed="rId3"/>
              <a:stretch>
                <a:fillRect/>
              </a:stretch>
            </p:blipFill>
            <p:spPr>
              <a:xfrm>
                <a:off x="8866084" y="1973693"/>
                <a:ext cx="1172300" cy="11723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54F611E-7A52-AC34-E376-6A0D3A802BDF}"/>
                  </a:ext>
                </a:extLst>
              </p14:cNvPr>
              <p14:cNvContentPartPr/>
              <p14:nvPr/>
            </p14:nvContentPartPr>
            <p14:xfrm>
              <a:off x="9838179" y="2505028"/>
              <a:ext cx="11723" cy="11723"/>
            </p14:xfrm>
          </p:contentPart>
        </mc:Choice>
        <mc:Fallback xmlns="">
          <p:pic>
            <p:nvPicPr>
              <p:cNvPr id="19" name="Ink 18">
                <a:extLst>
                  <a:ext uri="{FF2B5EF4-FFF2-40B4-BE49-F238E27FC236}">
                    <a16:creationId xmlns:a16="http://schemas.microsoft.com/office/drawing/2014/main" id="{354F611E-7A52-AC34-E376-6A0D3A802BDF}"/>
                  </a:ext>
                </a:extLst>
              </p:cNvPr>
              <p:cNvPicPr/>
              <p:nvPr/>
            </p:nvPicPr>
            <p:blipFill>
              <a:blip r:embed="rId3"/>
              <a:stretch>
                <a:fillRect/>
              </a:stretch>
            </p:blipFill>
            <p:spPr>
              <a:xfrm>
                <a:off x="9252029" y="1918878"/>
                <a:ext cx="1172300" cy="1172300"/>
              </a:xfrm>
              <a:prstGeom prst="rect">
                <a:avLst/>
              </a:prstGeom>
            </p:spPr>
          </p:pic>
        </mc:Fallback>
      </mc:AlternateContent>
    </p:spTree>
    <p:extLst>
      <p:ext uri="{BB962C8B-B14F-4D97-AF65-F5344CB8AC3E}">
        <p14:creationId xmlns:p14="http://schemas.microsoft.com/office/powerpoint/2010/main" val="390974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C4F-4A62-CACE-56EC-F0D652B348DF}"/>
              </a:ext>
            </a:extLst>
          </p:cNvPr>
          <p:cNvSpPr>
            <a:spLocks noGrp="1"/>
          </p:cNvSpPr>
          <p:nvPr>
            <p:ph type="title"/>
          </p:nvPr>
        </p:nvSpPr>
        <p:spPr/>
        <p:txBody>
          <a:bodyPr/>
          <a:lstStyle/>
          <a:p>
            <a:r>
              <a:rPr lang="en-US">
                <a:latin typeface="Calibri Light"/>
                <a:ea typeface="Calibri Light"/>
                <a:cs typeface="Calibri Light"/>
              </a:rPr>
              <a:t>Performance Analysis</a:t>
            </a:r>
            <a:endParaRPr lang="en-US">
              <a:solidFill>
                <a:srgbClr val="000000"/>
              </a:solidFill>
              <a:latin typeface="Calibri Light"/>
              <a:ea typeface="Calibri Light"/>
              <a:cs typeface="Calibri Light"/>
            </a:endParaRPr>
          </a:p>
        </p:txBody>
      </p:sp>
      <p:sp>
        <p:nvSpPr>
          <p:cNvPr id="3" name="Content Placeholder 2">
            <a:extLst>
              <a:ext uri="{FF2B5EF4-FFF2-40B4-BE49-F238E27FC236}">
                <a16:creationId xmlns:a16="http://schemas.microsoft.com/office/drawing/2014/main" id="{B0439936-CF08-2C1E-16BB-80ED9D212DAD}"/>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a:ea typeface="+mn-lt"/>
                <a:cs typeface="+mn-lt"/>
              </a:rPr>
              <a:t>Clicks on Facebook ads lower than AdWords ads</a:t>
            </a:r>
          </a:p>
          <a:p>
            <a:pPr>
              <a:buFont typeface="Wingdings" panose="05000000000000000000" pitchFamily="2" charset="2"/>
              <a:buChar char="Ø"/>
            </a:pPr>
            <a:r>
              <a:rPr lang="en-US">
                <a:ea typeface="+mn-lt"/>
                <a:cs typeface="+mn-lt"/>
              </a:rPr>
              <a:t>The likelihood of ad Conversion is higher on Facebook (26.66%) than AdWords (9.90%)</a:t>
            </a:r>
          </a:p>
          <a:p>
            <a:pPr>
              <a:buFont typeface="Wingdings" panose="05000000000000000000" pitchFamily="2" charset="2"/>
              <a:buChar char="Ø"/>
            </a:pPr>
            <a:r>
              <a:rPr lang="en-US">
                <a:ea typeface="+mn-lt"/>
                <a:cs typeface="+mn-lt"/>
              </a:rPr>
              <a:t>66.25% conversion came from Facebook and 33.75% from AdWords.</a:t>
            </a:r>
          </a:p>
          <a:p>
            <a:pPr>
              <a:buFont typeface="Wingdings" panose="05000000000000000000" pitchFamily="2" charset="2"/>
              <a:buChar char="Ø"/>
            </a:pPr>
            <a:r>
              <a:rPr lang="en-US">
                <a:ea typeface="Calibri" panose="020F0502020204030204"/>
                <a:cs typeface="Calibri" panose="020F0502020204030204"/>
              </a:rPr>
              <a:t>Higher conversion rate on Facebook is high compared to AdWords</a:t>
            </a:r>
          </a:p>
          <a:p>
            <a:pPr marL="0" indent="0">
              <a:buNone/>
            </a:pPr>
            <a:endParaRPr lang="en-US">
              <a:ea typeface="Calibri" panose="020F0502020204030204"/>
              <a:cs typeface="Calibri" panose="020F0502020204030204"/>
            </a:endParaRPr>
          </a:p>
          <a:p>
            <a:endParaRPr lang="en-US"/>
          </a:p>
        </p:txBody>
      </p:sp>
    </p:spTree>
    <p:extLst>
      <p:ext uri="{BB962C8B-B14F-4D97-AF65-F5344CB8AC3E}">
        <p14:creationId xmlns:p14="http://schemas.microsoft.com/office/powerpoint/2010/main" val="4058695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8DEB-4475-A012-0E62-69226AA8C150}"/>
              </a:ext>
            </a:extLst>
          </p:cNvPr>
          <p:cNvSpPr>
            <a:spLocks noGrp="1"/>
          </p:cNvSpPr>
          <p:nvPr>
            <p:ph type="title"/>
          </p:nvPr>
        </p:nvSpPr>
        <p:spPr/>
        <p:txBody>
          <a:bodyPr/>
          <a:lstStyle/>
          <a:p>
            <a:r>
              <a:rPr lang="en-US"/>
              <a:t>Insights and Recommendations</a:t>
            </a:r>
          </a:p>
        </p:txBody>
      </p:sp>
      <p:sp>
        <p:nvSpPr>
          <p:cNvPr id="3" name="Content Placeholder 2">
            <a:extLst>
              <a:ext uri="{FF2B5EF4-FFF2-40B4-BE49-F238E27FC236}">
                <a16:creationId xmlns:a16="http://schemas.microsoft.com/office/drawing/2014/main" id="{537FFF96-C1CC-6F3D-E8D2-15B7D0552AD2}"/>
              </a:ext>
            </a:extLst>
          </p:cNvPr>
          <p:cNvSpPr>
            <a:spLocks noGrp="1"/>
          </p:cNvSpPr>
          <p:nvPr>
            <p:ph idx="1"/>
          </p:nvPr>
        </p:nvSpPr>
        <p:spPr/>
        <p:txBody>
          <a:bodyPr vert="horz" lIns="0" tIns="45720" rIns="0" bIns="45720" rtlCol="0" anchor="t">
            <a:normAutofit/>
          </a:bodyPr>
          <a:lstStyle/>
          <a:p>
            <a:pPr marL="457200" indent="-457200">
              <a:buAutoNum type="arabicPeriod"/>
            </a:pPr>
            <a:r>
              <a:rPr lang="en-US">
                <a:ea typeface="+mn-lt"/>
                <a:cs typeface="+mn-lt"/>
              </a:rPr>
              <a:t>Campaign Performance</a:t>
            </a:r>
            <a:endParaRPr lang="en-US">
              <a:ea typeface="Calibri" panose="020F0502020204030204"/>
              <a:cs typeface="Calibri" panose="020F0502020204030204"/>
            </a:endParaRPr>
          </a:p>
          <a:p>
            <a:pPr marL="749300" lvl="1" indent="-457200">
              <a:buFont typeface="Courier New" panose="020F0502020204030204" pitchFamily="34" charset="0"/>
              <a:buChar char="o"/>
            </a:pPr>
            <a:r>
              <a:rPr lang="en-US">
                <a:ea typeface="+mn-lt"/>
                <a:cs typeface="+mn-lt"/>
              </a:rPr>
              <a:t>Facebook campaigns demonstrate superior conversion efficiency</a:t>
            </a:r>
          </a:p>
          <a:p>
            <a:pPr marL="749300" lvl="1" indent="-457200">
              <a:buFont typeface="Courier New" panose="020F0502020204030204" pitchFamily="34" charset="0"/>
              <a:buChar char="o"/>
            </a:pPr>
            <a:r>
              <a:rPr lang="en-US">
                <a:ea typeface="+mn-lt"/>
                <a:cs typeface="+mn-lt"/>
              </a:rPr>
              <a:t>AdWords campaigns deliver greater visibility but lower conversion quality</a:t>
            </a:r>
          </a:p>
          <a:p>
            <a:pPr marL="457200" indent="-457200">
              <a:buAutoNum type="arabicPeriod"/>
            </a:pPr>
            <a:r>
              <a:rPr lang="en-US">
                <a:ea typeface="+mn-lt"/>
                <a:cs typeface="+mn-lt"/>
              </a:rPr>
              <a:t>Optimization Opportunities</a:t>
            </a:r>
            <a:endParaRPr lang="en-US">
              <a:ea typeface="Calibri" panose="020F0502020204030204"/>
              <a:cs typeface="Calibri" panose="020F0502020204030204"/>
            </a:endParaRPr>
          </a:p>
          <a:p>
            <a:pPr marL="749300" lvl="1" indent="-457200">
              <a:buFont typeface="Courier New" panose="020F0502020204030204" pitchFamily="34" charset="0"/>
              <a:buChar char="o"/>
            </a:pPr>
            <a:r>
              <a:rPr lang="en-US">
                <a:ea typeface="+mn-lt"/>
                <a:cs typeface="+mn-lt"/>
              </a:rPr>
              <a:t>Analyze factors contributing to variability</a:t>
            </a:r>
          </a:p>
          <a:p>
            <a:pPr marL="749300" lvl="1" indent="-457200">
              <a:buFont typeface="Courier New" panose="020F0502020204030204" pitchFamily="34" charset="0"/>
              <a:buChar char="o"/>
            </a:pPr>
            <a:r>
              <a:rPr lang="en-US">
                <a:ea typeface="+mn-lt"/>
                <a:cs typeface="+mn-lt"/>
              </a:rPr>
              <a:t>Refine targeting and ad creatives to improve CTR and conversion rates</a:t>
            </a:r>
          </a:p>
          <a:p>
            <a:pPr marL="457200" indent="-457200">
              <a:buAutoNum type="arabicPeriod"/>
            </a:pPr>
            <a:r>
              <a:rPr lang="en-US">
                <a:ea typeface="+mn-lt"/>
                <a:cs typeface="+mn-lt"/>
              </a:rPr>
              <a:t>Resource Allocation</a:t>
            </a:r>
            <a:endParaRPr lang="en-US">
              <a:ea typeface="Calibri" panose="020F0502020204030204"/>
              <a:cs typeface="Calibri" panose="020F0502020204030204"/>
            </a:endParaRPr>
          </a:p>
          <a:p>
            <a:pPr marL="749300" lvl="1" indent="-457200">
              <a:buFont typeface="Courier New" panose="020F0502020204030204" pitchFamily="34" charset="0"/>
              <a:buChar char="o"/>
            </a:pPr>
            <a:r>
              <a:rPr lang="en-US">
                <a:ea typeface="+mn-lt"/>
                <a:cs typeface="+mn-lt"/>
              </a:rPr>
              <a:t>Invest more in Facebook campaigns for quality leads and conversions</a:t>
            </a:r>
          </a:p>
          <a:p>
            <a:pPr marL="749300" lvl="1" indent="-457200">
              <a:buFont typeface="Courier New" panose="020F0502020204030204" pitchFamily="34" charset="0"/>
              <a:buChar char="o"/>
            </a:pPr>
            <a:r>
              <a:rPr lang="en-US">
                <a:ea typeface="+mn-lt"/>
                <a:cs typeface="+mn-lt"/>
              </a:rPr>
              <a:t>Use AdWords campaigns to drive traffic and brand visibility while improving interaction efficiency.</a:t>
            </a:r>
          </a:p>
          <a:p>
            <a:pPr marL="863600" lvl="1" indent="-457200">
              <a:buFont typeface="Courier New" pitchFamily="34" charset="0"/>
              <a:buChar char="o"/>
            </a:pPr>
            <a:endParaRPr lang="en-US">
              <a:ea typeface="+mn-lt"/>
              <a:cs typeface="+mn-lt"/>
            </a:endParaRPr>
          </a:p>
          <a:p>
            <a:pPr marL="749300" lvl="1" indent="-91440">
              <a:buFont typeface="Courier New" pitchFamily="34" charset="0"/>
              <a:buChar char="o"/>
            </a:pPr>
            <a:endParaRPr lang="en-US">
              <a:ea typeface="+mn-lt"/>
              <a:cs typeface="+mn-lt"/>
            </a:endParaRPr>
          </a:p>
        </p:txBody>
      </p:sp>
    </p:spTree>
    <p:extLst>
      <p:ext uri="{BB962C8B-B14F-4D97-AF65-F5344CB8AC3E}">
        <p14:creationId xmlns:p14="http://schemas.microsoft.com/office/powerpoint/2010/main" val="2092805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8444-1851-2267-321B-F7894B53FD4E}"/>
              </a:ext>
            </a:extLst>
          </p:cNvPr>
          <p:cNvSpPr>
            <a:spLocks noGrp="1"/>
          </p:cNvSpPr>
          <p:nvPr>
            <p:ph type="title"/>
          </p:nvPr>
        </p:nvSpPr>
        <p:spPr>
          <a:xfrm>
            <a:off x="955766" y="384574"/>
            <a:ext cx="10058400" cy="1450757"/>
          </a:xfrm>
        </p:spPr>
        <p:txBody>
          <a:bodyPr/>
          <a:lstStyle/>
          <a:p>
            <a:r>
              <a:rPr lang="en-US" sz="4800" b="1">
                <a:ea typeface="Calibri"/>
                <a:cs typeface="Calibri"/>
              </a:rPr>
              <a:t>Distribution Analysis</a:t>
            </a:r>
            <a:endParaRPr lang="en-US"/>
          </a:p>
        </p:txBody>
      </p:sp>
      <p:sp>
        <p:nvSpPr>
          <p:cNvPr id="3" name="Content Placeholder 2">
            <a:extLst>
              <a:ext uri="{FF2B5EF4-FFF2-40B4-BE49-F238E27FC236}">
                <a16:creationId xmlns:a16="http://schemas.microsoft.com/office/drawing/2014/main" id="{4DD41729-46F8-38BA-4352-528A5BB36CE1}"/>
              </a:ext>
            </a:extLst>
          </p:cNvPr>
          <p:cNvSpPr>
            <a:spLocks noGrp="1"/>
          </p:cNvSpPr>
          <p:nvPr>
            <p:ph idx="1"/>
          </p:nvPr>
        </p:nvSpPr>
        <p:spPr/>
        <p:txBody>
          <a:bodyPr vert="horz" lIns="0" tIns="45720" rIns="0" bIns="45720" rtlCol="0" anchor="t">
            <a:normAutofit fontScale="85000" lnSpcReduction="10000"/>
          </a:bodyPr>
          <a:lstStyle/>
          <a:p>
            <a:pPr marL="0" indent="0">
              <a:buNone/>
            </a:pPr>
            <a:r>
              <a:rPr lang="en-US" sz="2800" b="1">
                <a:ea typeface="Calibri"/>
                <a:cs typeface="Calibri"/>
              </a:rPr>
              <a:t>Why do we need to know about distribution of data</a:t>
            </a:r>
            <a:endParaRPr lang="en-US"/>
          </a:p>
          <a:p>
            <a:r>
              <a:rPr lang="en-US" sz="1800" b="1">
                <a:ea typeface="+mn-lt"/>
                <a:cs typeface="+mn-lt"/>
              </a:rPr>
              <a:t>Assumption of Parametric Tests</a:t>
            </a:r>
            <a:endParaRPr lang="en-US" sz="1800">
              <a:ea typeface="Calibri" panose="020F0502020204030204"/>
              <a:cs typeface="Calibri" panose="020F0502020204030204"/>
            </a:endParaRPr>
          </a:p>
          <a:p>
            <a:pPr marL="285750" indent="-285750">
              <a:buFont typeface="Arial"/>
              <a:buChar char="•"/>
            </a:pPr>
            <a:r>
              <a:rPr lang="en-US" sz="1800">
                <a:ea typeface="+mn-lt"/>
                <a:cs typeface="+mn-lt"/>
              </a:rPr>
              <a:t>Many tests like t-tests and ANOVA assume the data follow a normal distribution; violations may lead to incorrect results.</a:t>
            </a:r>
            <a:endParaRPr lang="en-US" sz="1800">
              <a:ea typeface="Calibri" panose="020F0502020204030204"/>
              <a:cs typeface="Calibri" panose="020F0502020204030204"/>
            </a:endParaRPr>
          </a:p>
          <a:p>
            <a:r>
              <a:rPr lang="en-US" sz="1800" b="1">
                <a:ea typeface="+mn-lt"/>
                <a:cs typeface="+mn-lt"/>
              </a:rPr>
              <a:t>Accuracy of Results</a:t>
            </a:r>
            <a:endParaRPr lang="en-US" sz="1800">
              <a:ea typeface="Calibri" panose="020F0502020204030204"/>
              <a:cs typeface="Calibri" panose="020F0502020204030204"/>
            </a:endParaRPr>
          </a:p>
          <a:p>
            <a:pPr marL="285750" indent="-285750">
              <a:buFont typeface="Arial"/>
              <a:buChar char="•"/>
            </a:pPr>
            <a:r>
              <a:rPr lang="en-US" sz="1800">
                <a:ea typeface="+mn-lt"/>
                <a:cs typeface="+mn-lt"/>
              </a:rPr>
              <a:t> Normality ensures reliable test statistics, accurate p-values, and well-controlled error rates (Type I &amp; II).</a:t>
            </a:r>
            <a:endParaRPr lang="en-US" sz="1800">
              <a:ea typeface="Calibri" panose="020F0502020204030204"/>
              <a:cs typeface="Calibri" panose="020F0502020204030204"/>
            </a:endParaRPr>
          </a:p>
          <a:p>
            <a:r>
              <a:rPr lang="en-US" sz="1800" b="1">
                <a:ea typeface="+mn-lt"/>
                <a:cs typeface="+mn-lt"/>
              </a:rPr>
              <a:t>Small Sample Considerations</a:t>
            </a:r>
            <a:endParaRPr lang="en-US" sz="1800">
              <a:ea typeface="Calibri" panose="020F0502020204030204"/>
              <a:cs typeface="Calibri" panose="020F0502020204030204"/>
            </a:endParaRPr>
          </a:p>
          <a:p>
            <a:pPr marL="285750" indent="-285750">
              <a:buFont typeface="Arial"/>
              <a:buChar char="•"/>
            </a:pPr>
            <a:r>
              <a:rPr lang="en-US" sz="1800">
                <a:ea typeface="+mn-lt"/>
                <a:cs typeface="+mn-lt"/>
              </a:rPr>
              <a:t> In small samples, normality is critical as deviations can significantly affect results (unlike larger samples where CLT helps).</a:t>
            </a:r>
            <a:endParaRPr lang="en-US" sz="1800">
              <a:ea typeface="Calibri" panose="020F0502020204030204"/>
              <a:cs typeface="Calibri" panose="020F0502020204030204"/>
            </a:endParaRPr>
          </a:p>
          <a:p>
            <a:r>
              <a:rPr lang="en-US" sz="1800" b="1">
                <a:ea typeface="+mn-lt"/>
                <a:cs typeface="+mn-lt"/>
              </a:rPr>
              <a:t>Alternative Methods</a:t>
            </a:r>
            <a:endParaRPr lang="en-US" sz="1800">
              <a:ea typeface="Calibri" panose="020F0502020204030204"/>
              <a:cs typeface="Calibri" panose="020F0502020204030204"/>
            </a:endParaRPr>
          </a:p>
          <a:p>
            <a:pPr marL="285750" indent="-285750">
              <a:buFont typeface="Arial"/>
              <a:buChar char="•"/>
            </a:pPr>
            <a:r>
              <a:rPr lang="en-US" sz="1800">
                <a:ea typeface="+mn-lt"/>
                <a:cs typeface="+mn-lt"/>
              </a:rPr>
              <a:t> Non-normal data may require non-parametric tests (e.g., Mann-Whitney U) or data transformation to approximate normality.</a:t>
            </a:r>
            <a:endParaRPr lang="en-US" sz="1800">
              <a:ea typeface="Calibri" panose="020F0502020204030204"/>
              <a:cs typeface="Calibri" panose="020F0502020204030204"/>
            </a:endParaRPr>
          </a:p>
          <a:p>
            <a:r>
              <a:rPr lang="en-US" sz="1800" b="1">
                <a:ea typeface="+mn-lt"/>
                <a:cs typeface="+mn-lt"/>
              </a:rPr>
              <a:t>Data Interpretation</a:t>
            </a:r>
            <a:endParaRPr lang="en-US" sz="1800">
              <a:ea typeface="Calibri" panose="020F0502020204030204"/>
              <a:cs typeface="Calibri" panose="020F0502020204030204"/>
            </a:endParaRPr>
          </a:p>
          <a:p>
            <a:pPr marL="285750" indent="-285750">
              <a:buFont typeface="Arial"/>
              <a:buChar char="•"/>
            </a:pPr>
            <a:r>
              <a:rPr lang="en-US" sz="1800">
                <a:ea typeface="+mn-lt"/>
                <a:cs typeface="+mn-lt"/>
              </a:rPr>
              <a:t> Normality ensures meaningful interpretation of results, including confidence intervals and effect sizes.</a:t>
            </a:r>
            <a:endParaRPr lang="en-US" sz="1800">
              <a:ea typeface="Calibri"/>
              <a:cs typeface="Calibri"/>
            </a:endParaRPr>
          </a:p>
          <a:p>
            <a:endParaRPr lang="en-US">
              <a:ea typeface="Calibri"/>
              <a:cs typeface="Calibri"/>
            </a:endParaRPr>
          </a:p>
          <a:p>
            <a:endParaRPr lang="en-US"/>
          </a:p>
        </p:txBody>
      </p:sp>
    </p:spTree>
    <p:extLst>
      <p:ext uri="{BB962C8B-B14F-4D97-AF65-F5344CB8AC3E}">
        <p14:creationId xmlns:p14="http://schemas.microsoft.com/office/powerpoint/2010/main" val="294913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B057-31C5-AA26-739E-507CF27C6B5B}"/>
              </a:ext>
            </a:extLst>
          </p:cNvPr>
          <p:cNvSpPr>
            <a:spLocks noGrp="1"/>
          </p:cNvSpPr>
          <p:nvPr>
            <p:ph type="title"/>
          </p:nvPr>
        </p:nvSpPr>
        <p:spPr/>
        <p:txBody>
          <a:bodyPr/>
          <a:lstStyle/>
          <a:p>
            <a:r>
              <a:rPr lang="en-US" sz="4800" b="1">
                <a:ea typeface="Calibri"/>
                <a:cs typeface="Calibri"/>
              </a:rPr>
              <a:t>Code for distribution analysis</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4742B1FF-B4B8-5A45-96D0-FDB1460D657D}"/>
              </a:ext>
            </a:extLst>
          </p:cNvPr>
          <p:cNvPicPr>
            <a:picLocks noGrp="1" noChangeAspect="1"/>
          </p:cNvPicPr>
          <p:nvPr>
            <p:ph idx="1"/>
          </p:nvPr>
        </p:nvPicPr>
        <p:blipFill>
          <a:blip r:embed="rId2"/>
          <a:stretch>
            <a:fillRect/>
          </a:stretch>
        </p:blipFill>
        <p:spPr>
          <a:xfrm>
            <a:off x="1248869" y="1922463"/>
            <a:ext cx="8578929" cy="4022725"/>
          </a:xfrm>
          <a:prstGeom prst="rect">
            <a:avLst/>
          </a:prstGeom>
        </p:spPr>
      </p:pic>
    </p:spTree>
    <p:extLst>
      <p:ext uri="{BB962C8B-B14F-4D97-AF65-F5344CB8AC3E}">
        <p14:creationId xmlns:p14="http://schemas.microsoft.com/office/powerpoint/2010/main" val="31505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388A-BD5A-F4ED-BEE1-264303DADDAB}"/>
              </a:ext>
            </a:extLst>
          </p:cNvPr>
          <p:cNvSpPr>
            <a:spLocks noGrp="1"/>
          </p:cNvSpPr>
          <p:nvPr>
            <p:ph type="title"/>
          </p:nvPr>
        </p:nvSpPr>
        <p:spPr/>
        <p:txBody>
          <a:bodyPr/>
          <a:lstStyle/>
          <a:p>
            <a:r>
              <a:rPr lang="en-US" b="1"/>
              <a:t>Outline</a:t>
            </a:r>
          </a:p>
        </p:txBody>
      </p:sp>
      <p:sp>
        <p:nvSpPr>
          <p:cNvPr id="3" name="Content Placeholder 2">
            <a:extLst>
              <a:ext uri="{FF2B5EF4-FFF2-40B4-BE49-F238E27FC236}">
                <a16:creationId xmlns:a16="http://schemas.microsoft.com/office/drawing/2014/main" id="{4B6EC986-08B2-8011-3533-E3CB346E4D00}"/>
              </a:ext>
            </a:extLst>
          </p:cNvPr>
          <p:cNvSpPr>
            <a:spLocks noGrp="1"/>
          </p:cNvSpPr>
          <p:nvPr>
            <p:ph idx="1"/>
          </p:nvPr>
        </p:nvSpPr>
        <p:spPr/>
        <p:txBody>
          <a:bodyPr vert="horz" lIns="0" tIns="45720" rIns="0" bIns="45720" rtlCol="0" anchor="t">
            <a:normAutofit/>
          </a:bodyPr>
          <a:lstStyle/>
          <a:p>
            <a:pPr>
              <a:buFont typeface="Wingdings" panose="05000000000000000000" pitchFamily="2" charset="2"/>
              <a:buChar char="Ø"/>
            </a:pPr>
            <a:r>
              <a:rPr lang="en-US" sz="2800"/>
              <a:t> About the dataset</a:t>
            </a:r>
          </a:p>
          <a:p>
            <a:pPr>
              <a:buFont typeface="Wingdings" panose="05000000000000000000" pitchFamily="2" charset="2"/>
              <a:buChar char="Ø"/>
            </a:pPr>
            <a:r>
              <a:rPr lang="en-US" sz="2800"/>
              <a:t> Plots</a:t>
            </a:r>
          </a:p>
          <a:p>
            <a:pPr>
              <a:buFont typeface="Wingdings" panose="05000000000000000000" pitchFamily="2" charset="2"/>
              <a:buChar char="Ø"/>
            </a:pPr>
            <a:r>
              <a:rPr lang="en-US" sz="2800"/>
              <a:t> Probability</a:t>
            </a:r>
          </a:p>
          <a:p>
            <a:pPr>
              <a:buFont typeface="Wingdings" panose="05000000000000000000" pitchFamily="2" charset="2"/>
              <a:buChar char="Ø"/>
            </a:pPr>
            <a:r>
              <a:rPr lang="en-US" sz="2800"/>
              <a:t> Distribution analysis</a:t>
            </a:r>
          </a:p>
          <a:p>
            <a:pPr>
              <a:buFont typeface="Wingdings" panose="05000000000000000000" pitchFamily="2" charset="2"/>
              <a:buChar char="Ø"/>
            </a:pPr>
            <a:r>
              <a:rPr lang="en-US" sz="2800"/>
              <a:t> Hypothesis testing</a:t>
            </a:r>
          </a:p>
          <a:p>
            <a:pPr>
              <a:buFont typeface="Wingdings" panose="05000000000000000000" pitchFamily="2" charset="2"/>
              <a:buChar char="Ø"/>
            </a:pPr>
            <a:r>
              <a:rPr lang="en-US" sz="2800"/>
              <a:t> Inference on Population Variances using F test</a:t>
            </a:r>
            <a:endParaRPr lang="en-US" sz="2800">
              <a:ea typeface="Calibri"/>
              <a:cs typeface="Calibri"/>
            </a:endParaRPr>
          </a:p>
          <a:p>
            <a:pPr>
              <a:buFont typeface="Wingdings" panose="05000000000000000000" pitchFamily="2" charset="2"/>
              <a:buChar char="Ø"/>
            </a:pPr>
            <a:r>
              <a:rPr lang="en-US" sz="2800" b="1">
                <a:ea typeface="+mj-lt"/>
                <a:cs typeface="+mj-lt"/>
              </a:rPr>
              <a:t> </a:t>
            </a:r>
            <a:r>
              <a:rPr lang="en-US" sz="2800"/>
              <a:t>Inference on Population Variances using Chi-Square test</a:t>
            </a:r>
          </a:p>
          <a:p>
            <a:pPr>
              <a:buFont typeface="Wingdings" panose="05000000000000000000" pitchFamily="2" charset="2"/>
              <a:buChar char="Ø"/>
            </a:pPr>
            <a:endParaRPr lang="en-US" sz="2800"/>
          </a:p>
        </p:txBody>
      </p:sp>
    </p:spTree>
    <p:extLst>
      <p:ext uri="{BB962C8B-B14F-4D97-AF65-F5344CB8AC3E}">
        <p14:creationId xmlns:p14="http://schemas.microsoft.com/office/powerpoint/2010/main" val="182748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DDD9-DB34-36D4-CB9F-00D3E6A27DE3}"/>
              </a:ext>
            </a:extLst>
          </p:cNvPr>
          <p:cNvSpPr>
            <a:spLocks noGrp="1"/>
          </p:cNvSpPr>
          <p:nvPr>
            <p:ph type="title"/>
          </p:nvPr>
        </p:nvSpPr>
        <p:spPr>
          <a:xfrm>
            <a:off x="1064623" y="253946"/>
            <a:ext cx="10058400" cy="1450757"/>
          </a:xfrm>
        </p:spPr>
        <p:txBody>
          <a:bodyPr/>
          <a:lstStyle/>
          <a:p>
            <a:r>
              <a:rPr lang="en-US" sz="4800" b="1">
                <a:ea typeface="Calibri"/>
                <a:cs typeface="Calibri"/>
              </a:rPr>
              <a:t>Distribution of Facebook Ad Data</a:t>
            </a:r>
            <a:endParaRPr lang="en-US"/>
          </a:p>
        </p:txBody>
      </p:sp>
      <p:pic>
        <p:nvPicPr>
          <p:cNvPr id="7" name="Picture 6">
            <a:extLst>
              <a:ext uri="{FF2B5EF4-FFF2-40B4-BE49-F238E27FC236}">
                <a16:creationId xmlns:a16="http://schemas.microsoft.com/office/drawing/2014/main" id="{BE8D1B25-58FC-9957-5F77-C2B1AB0B9C31}"/>
              </a:ext>
            </a:extLst>
          </p:cNvPr>
          <p:cNvPicPr>
            <a:picLocks noChangeAspect="1"/>
          </p:cNvPicPr>
          <p:nvPr/>
        </p:nvPicPr>
        <p:blipFill>
          <a:blip r:embed="rId2"/>
          <a:stretch>
            <a:fillRect/>
          </a:stretch>
        </p:blipFill>
        <p:spPr>
          <a:xfrm>
            <a:off x="1152807" y="1846052"/>
            <a:ext cx="9942991" cy="3918357"/>
          </a:xfrm>
          <a:prstGeom prst="rect">
            <a:avLst/>
          </a:prstGeom>
          <a:ln>
            <a:solidFill>
              <a:schemeClr val="tx1"/>
            </a:solidFill>
          </a:ln>
        </p:spPr>
      </p:pic>
      <p:pic>
        <p:nvPicPr>
          <p:cNvPr id="8" name="Picture 7" descr="A black and white text&#10;&#10;Description automatically generated">
            <a:extLst>
              <a:ext uri="{FF2B5EF4-FFF2-40B4-BE49-F238E27FC236}">
                <a16:creationId xmlns:a16="http://schemas.microsoft.com/office/drawing/2014/main" id="{0A9BE6CB-836F-C43F-FB2B-DF2991EE6196}"/>
              </a:ext>
            </a:extLst>
          </p:cNvPr>
          <p:cNvPicPr>
            <a:picLocks noChangeAspect="1"/>
          </p:cNvPicPr>
          <p:nvPr/>
        </p:nvPicPr>
        <p:blipFill>
          <a:blip r:embed="rId3"/>
          <a:stretch>
            <a:fillRect/>
          </a:stretch>
        </p:blipFill>
        <p:spPr>
          <a:xfrm>
            <a:off x="3444869" y="5764409"/>
            <a:ext cx="5058423" cy="890357"/>
          </a:xfrm>
          <a:prstGeom prst="rect">
            <a:avLst/>
          </a:prstGeom>
        </p:spPr>
      </p:pic>
    </p:spTree>
    <p:extLst>
      <p:ext uri="{BB962C8B-B14F-4D97-AF65-F5344CB8AC3E}">
        <p14:creationId xmlns:p14="http://schemas.microsoft.com/office/powerpoint/2010/main" val="3257788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A590-57E9-61E7-A7B7-1ED793021224}"/>
              </a:ext>
            </a:extLst>
          </p:cNvPr>
          <p:cNvSpPr>
            <a:spLocks noGrp="1"/>
          </p:cNvSpPr>
          <p:nvPr>
            <p:ph type="title"/>
          </p:nvPr>
        </p:nvSpPr>
        <p:spPr/>
        <p:txBody>
          <a:bodyPr/>
          <a:lstStyle/>
          <a:p>
            <a:r>
              <a:rPr lang="en-US" sz="4800" b="1">
                <a:ea typeface="Calibri"/>
                <a:cs typeface="Calibri"/>
              </a:rPr>
              <a:t>Distribution of AdWords Ad Data</a:t>
            </a:r>
            <a:endParaRPr lang="en-US"/>
          </a:p>
        </p:txBody>
      </p:sp>
      <p:pic>
        <p:nvPicPr>
          <p:cNvPr id="9" name="Picture 8">
            <a:extLst>
              <a:ext uri="{FF2B5EF4-FFF2-40B4-BE49-F238E27FC236}">
                <a16:creationId xmlns:a16="http://schemas.microsoft.com/office/drawing/2014/main" id="{9460F65A-CCDA-0299-E0FF-7103DFE58F0D}"/>
              </a:ext>
            </a:extLst>
          </p:cNvPr>
          <p:cNvPicPr>
            <a:picLocks noChangeAspect="1"/>
          </p:cNvPicPr>
          <p:nvPr/>
        </p:nvPicPr>
        <p:blipFill>
          <a:blip r:embed="rId2"/>
          <a:stretch>
            <a:fillRect/>
          </a:stretch>
        </p:blipFill>
        <p:spPr>
          <a:xfrm>
            <a:off x="1168566" y="1954908"/>
            <a:ext cx="9980582" cy="3844389"/>
          </a:xfrm>
          <a:prstGeom prst="rect">
            <a:avLst/>
          </a:prstGeom>
          <a:ln>
            <a:solidFill>
              <a:schemeClr val="tx1"/>
            </a:solidFill>
          </a:ln>
        </p:spPr>
      </p:pic>
      <p:pic>
        <p:nvPicPr>
          <p:cNvPr id="10" name="Picture 9" descr="A black background with white text&#10;&#10;Description automatically generated">
            <a:extLst>
              <a:ext uri="{FF2B5EF4-FFF2-40B4-BE49-F238E27FC236}">
                <a16:creationId xmlns:a16="http://schemas.microsoft.com/office/drawing/2014/main" id="{9DCC194C-48AC-D52D-10A0-E6282C797F8C}"/>
              </a:ext>
            </a:extLst>
          </p:cNvPr>
          <p:cNvPicPr>
            <a:picLocks noChangeAspect="1"/>
          </p:cNvPicPr>
          <p:nvPr/>
        </p:nvPicPr>
        <p:blipFill>
          <a:blip r:embed="rId3"/>
          <a:stretch>
            <a:fillRect/>
          </a:stretch>
        </p:blipFill>
        <p:spPr>
          <a:xfrm>
            <a:off x="3340685" y="5799297"/>
            <a:ext cx="5510629" cy="882959"/>
          </a:xfrm>
          <a:prstGeom prst="rect">
            <a:avLst/>
          </a:prstGeom>
        </p:spPr>
      </p:pic>
    </p:spTree>
    <p:extLst>
      <p:ext uri="{BB962C8B-B14F-4D97-AF65-F5344CB8AC3E}">
        <p14:creationId xmlns:p14="http://schemas.microsoft.com/office/powerpoint/2010/main" val="345251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816C-8BE5-F194-80BF-A2BE9B2B569D}"/>
              </a:ext>
            </a:extLst>
          </p:cNvPr>
          <p:cNvSpPr>
            <a:spLocks noGrp="1"/>
          </p:cNvSpPr>
          <p:nvPr>
            <p:ph type="title"/>
          </p:nvPr>
        </p:nvSpPr>
        <p:spPr>
          <a:xfrm>
            <a:off x="357051" y="253946"/>
            <a:ext cx="10951028" cy="1450757"/>
          </a:xfrm>
        </p:spPr>
        <p:txBody>
          <a:bodyPr>
            <a:normAutofit/>
          </a:bodyPr>
          <a:lstStyle/>
          <a:p>
            <a:r>
              <a:rPr lang="en-US" sz="4800" b="1">
                <a:ea typeface="Calibri"/>
                <a:cs typeface="Calibri"/>
              </a:rPr>
              <a:t>Correlation Analysis between Clicks and Conversions</a:t>
            </a:r>
            <a:endParaRPr lang="en-US"/>
          </a:p>
        </p:txBody>
      </p:sp>
      <p:sp>
        <p:nvSpPr>
          <p:cNvPr id="3" name="Content Placeholder 2">
            <a:extLst>
              <a:ext uri="{FF2B5EF4-FFF2-40B4-BE49-F238E27FC236}">
                <a16:creationId xmlns:a16="http://schemas.microsoft.com/office/drawing/2014/main" id="{A5D50138-943A-0729-04C2-51FC8A58806A}"/>
              </a:ext>
            </a:extLst>
          </p:cNvPr>
          <p:cNvSpPr>
            <a:spLocks noGrp="1"/>
          </p:cNvSpPr>
          <p:nvPr>
            <p:ph idx="1"/>
          </p:nvPr>
        </p:nvSpPr>
        <p:spPr>
          <a:xfrm>
            <a:off x="1097280" y="1845734"/>
            <a:ext cx="10058400" cy="4269316"/>
          </a:xfrm>
        </p:spPr>
        <p:txBody>
          <a:bodyPr vert="horz" lIns="0" tIns="45720" rIns="0" bIns="45720" rtlCol="0" anchor="t">
            <a:normAutofit fontScale="85000" lnSpcReduction="20000"/>
          </a:bodyPr>
          <a:lstStyle/>
          <a:p>
            <a:pPr marL="0" indent="0">
              <a:buNone/>
            </a:pPr>
            <a:r>
              <a:rPr lang="en-US" sz="2800" b="1">
                <a:ea typeface="Calibri"/>
                <a:cs typeface="Calibri"/>
              </a:rPr>
              <a:t>Why do we do correlation analysis?</a:t>
            </a:r>
            <a:endParaRPr lang="en-US" sz="2800" b="1">
              <a:ea typeface="+mn-lt"/>
              <a:cs typeface="+mn-lt"/>
            </a:endParaRPr>
          </a:p>
          <a:p>
            <a:r>
              <a:rPr lang="en-US" b="1">
                <a:ea typeface="+mn-lt"/>
                <a:cs typeface="+mn-lt"/>
              </a:rPr>
              <a:t>Understanding Campaign Effectiveness</a:t>
            </a:r>
            <a:r>
              <a:rPr lang="en-US">
                <a:ea typeface="+mn-lt"/>
                <a:cs typeface="+mn-lt"/>
              </a:rPr>
              <a:t>:</a:t>
            </a:r>
          </a:p>
          <a:p>
            <a:pPr>
              <a:buFont typeface="Arial"/>
              <a:buChar char="•"/>
            </a:pPr>
            <a:r>
              <a:rPr lang="en-US">
                <a:ea typeface="+mn-lt"/>
                <a:cs typeface="+mn-lt"/>
              </a:rPr>
              <a:t> Correlation analysis helps assess if more clicks lead to higher conversions, indicating campaign success.</a:t>
            </a:r>
          </a:p>
          <a:p>
            <a:r>
              <a:rPr lang="en-US" b="1">
                <a:ea typeface="+mn-lt"/>
                <a:cs typeface="+mn-lt"/>
              </a:rPr>
              <a:t>Optimizing Ad Spend</a:t>
            </a:r>
            <a:r>
              <a:rPr lang="en-US">
                <a:ea typeface="+mn-lt"/>
                <a:cs typeface="+mn-lt"/>
              </a:rPr>
              <a:t>:</a:t>
            </a:r>
          </a:p>
          <a:p>
            <a:pPr>
              <a:buFont typeface="Arial"/>
              <a:buChar char="•"/>
            </a:pPr>
            <a:r>
              <a:rPr lang="en-US">
                <a:ea typeface="+mn-lt"/>
                <a:cs typeface="+mn-lt"/>
              </a:rPr>
              <a:t> It determines if increased clicks translate to conversions, guiding efficient budget allocation for better ROI.</a:t>
            </a:r>
          </a:p>
          <a:p>
            <a:r>
              <a:rPr lang="en-US" b="1">
                <a:ea typeface="+mn-lt"/>
                <a:cs typeface="+mn-lt"/>
              </a:rPr>
              <a:t>Identifying Platform Performance Differences</a:t>
            </a:r>
            <a:r>
              <a:rPr lang="en-US">
                <a:ea typeface="+mn-lt"/>
                <a:cs typeface="+mn-lt"/>
              </a:rPr>
              <a:t>:</a:t>
            </a:r>
          </a:p>
          <a:p>
            <a:pPr>
              <a:buFont typeface="Arial"/>
              <a:buChar char="•"/>
            </a:pPr>
            <a:r>
              <a:rPr lang="en-US">
                <a:ea typeface="+mn-lt"/>
                <a:cs typeface="+mn-lt"/>
              </a:rPr>
              <a:t> Comparing correlations between platforms helps identify which ad platform converts more effectively.</a:t>
            </a:r>
          </a:p>
          <a:p>
            <a:r>
              <a:rPr lang="en-US" b="1">
                <a:ea typeface="+mn-lt"/>
                <a:cs typeface="+mn-lt"/>
              </a:rPr>
              <a:t>Improving Targeting Strategies</a:t>
            </a:r>
            <a:r>
              <a:rPr lang="en-US">
                <a:ea typeface="+mn-lt"/>
                <a:cs typeface="+mn-lt"/>
              </a:rPr>
              <a:t>:</a:t>
            </a:r>
          </a:p>
          <a:p>
            <a:pPr>
              <a:buFont typeface="Arial"/>
              <a:buChar char="•"/>
            </a:pPr>
            <a:r>
              <a:rPr lang="en-US">
                <a:ea typeface="+mn-lt"/>
                <a:cs typeface="+mn-lt"/>
              </a:rPr>
              <a:t> A weak correlation can signal issues with targeting or ad content, guiding improvements in segmentation and messaging.</a:t>
            </a:r>
          </a:p>
          <a:p>
            <a:r>
              <a:rPr lang="en-US" b="1">
                <a:ea typeface="+mn-lt"/>
                <a:cs typeface="+mn-lt"/>
              </a:rPr>
              <a:t>Measuring Campaign Quality</a:t>
            </a:r>
            <a:r>
              <a:rPr lang="en-US">
                <a:ea typeface="+mn-lt"/>
                <a:cs typeface="+mn-lt"/>
              </a:rPr>
              <a:t>:</a:t>
            </a:r>
          </a:p>
          <a:p>
            <a:pPr>
              <a:buFont typeface="Arial"/>
              <a:buChar char="•"/>
            </a:pPr>
            <a:r>
              <a:rPr lang="en-US">
                <a:ea typeface="+mn-lt"/>
                <a:cs typeface="+mn-lt"/>
              </a:rPr>
              <a:t> A high correlation indicates a well-executed campaign, ensuring clicks are leading to meaningful conversions.</a:t>
            </a:r>
          </a:p>
          <a:p>
            <a:pPr marL="285750" indent="-285750" algn="l">
              <a:buFont typeface="Arial"/>
              <a:buChar char="•"/>
            </a:pPr>
            <a:endParaRPr lang="en-US">
              <a:ea typeface="Calibri"/>
              <a:cs typeface="Calibri"/>
            </a:endParaRPr>
          </a:p>
          <a:p>
            <a:endParaRPr lang="en-US"/>
          </a:p>
        </p:txBody>
      </p:sp>
    </p:spTree>
    <p:extLst>
      <p:ext uri="{BB962C8B-B14F-4D97-AF65-F5344CB8AC3E}">
        <p14:creationId xmlns:p14="http://schemas.microsoft.com/office/powerpoint/2010/main" val="331885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F8FE-C240-7913-1DBD-F58154858069}"/>
              </a:ext>
            </a:extLst>
          </p:cNvPr>
          <p:cNvSpPr>
            <a:spLocks noGrp="1"/>
          </p:cNvSpPr>
          <p:nvPr>
            <p:ph type="title"/>
          </p:nvPr>
        </p:nvSpPr>
        <p:spPr>
          <a:xfrm>
            <a:off x="1097280" y="830888"/>
            <a:ext cx="10058400" cy="873815"/>
          </a:xfrm>
        </p:spPr>
        <p:txBody>
          <a:bodyPr/>
          <a:lstStyle/>
          <a:p>
            <a:r>
              <a:rPr lang="en-US" sz="4800" b="1">
                <a:ea typeface="Calibri"/>
                <a:cs typeface="Calibri"/>
              </a:rPr>
              <a:t>Code for correlation analysis</a:t>
            </a:r>
            <a:endParaRPr lang="en-US"/>
          </a:p>
        </p:txBody>
      </p:sp>
      <p:pic>
        <p:nvPicPr>
          <p:cNvPr id="4" name="Content Placeholder 3" descr="A screen shot of a computer code&#10;&#10;Description automatically generated">
            <a:extLst>
              <a:ext uri="{FF2B5EF4-FFF2-40B4-BE49-F238E27FC236}">
                <a16:creationId xmlns:a16="http://schemas.microsoft.com/office/drawing/2014/main" id="{3CF8F199-E0C5-15A5-88AD-716BB675B7E8}"/>
              </a:ext>
            </a:extLst>
          </p:cNvPr>
          <p:cNvPicPr>
            <a:picLocks noGrp="1" noChangeAspect="1"/>
          </p:cNvPicPr>
          <p:nvPr>
            <p:ph idx="1"/>
          </p:nvPr>
        </p:nvPicPr>
        <p:blipFill>
          <a:blip r:embed="rId2"/>
          <a:stretch>
            <a:fillRect/>
          </a:stretch>
        </p:blipFill>
        <p:spPr>
          <a:xfrm>
            <a:off x="1268316" y="1878920"/>
            <a:ext cx="8104607" cy="4022725"/>
          </a:xfrm>
          <a:prstGeom prst="rect">
            <a:avLst/>
          </a:prstGeom>
          <a:ln>
            <a:solidFill>
              <a:schemeClr val="tx1"/>
            </a:solidFill>
          </a:ln>
        </p:spPr>
      </p:pic>
    </p:spTree>
    <p:extLst>
      <p:ext uri="{BB962C8B-B14F-4D97-AF65-F5344CB8AC3E}">
        <p14:creationId xmlns:p14="http://schemas.microsoft.com/office/powerpoint/2010/main" val="49934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3633-5499-F6F2-60C5-E480E2782562}"/>
              </a:ext>
            </a:extLst>
          </p:cNvPr>
          <p:cNvSpPr>
            <a:spLocks noGrp="1"/>
          </p:cNvSpPr>
          <p:nvPr>
            <p:ph type="title"/>
          </p:nvPr>
        </p:nvSpPr>
        <p:spPr>
          <a:xfrm>
            <a:off x="1064623" y="885317"/>
            <a:ext cx="10058400" cy="819386"/>
          </a:xfrm>
        </p:spPr>
        <p:txBody>
          <a:bodyPr/>
          <a:lstStyle/>
          <a:p>
            <a:r>
              <a:rPr lang="en-US" sz="4800" b="1">
                <a:latin typeface="Calibri"/>
                <a:ea typeface="Calibri Light"/>
                <a:cs typeface="Calibri Light"/>
              </a:rPr>
              <a:t>Results</a:t>
            </a:r>
            <a:endParaRPr lang="en-US"/>
          </a:p>
        </p:txBody>
      </p:sp>
      <p:pic>
        <p:nvPicPr>
          <p:cNvPr id="4" name="Content Placeholder 3">
            <a:extLst>
              <a:ext uri="{FF2B5EF4-FFF2-40B4-BE49-F238E27FC236}">
                <a16:creationId xmlns:a16="http://schemas.microsoft.com/office/drawing/2014/main" id="{E331FE30-512E-D6F5-0949-CB3BFB00B2AB}"/>
              </a:ext>
            </a:extLst>
          </p:cNvPr>
          <p:cNvPicPr>
            <a:picLocks noGrp="1" noChangeAspect="1"/>
          </p:cNvPicPr>
          <p:nvPr>
            <p:ph idx="1"/>
          </p:nvPr>
        </p:nvPicPr>
        <p:blipFill>
          <a:blip r:embed="rId2"/>
          <a:stretch>
            <a:fillRect/>
          </a:stretch>
        </p:blipFill>
        <p:spPr>
          <a:xfrm>
            <a:off x="1227592" y="1875746"/>
            <a:ext cx="10058400" cy="3985531"/>
          </a:xfrm>
          <a:ln>
            <a:solidFill>
              <a:schemeClr val="bg2">
                <a:lumMod val="10000"/>
              </a:schemeClr>
            </a:solidFill>
          </a:ln>
        </p:spPr>
      </p:pic>
    </p:spTree>
    <p:extLst>
      <p:ext uri="{BB962C8B-B14F-4D97-AF65-F5344CB8AC3E}">
        <p14:creationId xmlns:p14="http://schemas.microsoft.com/office/powerpoint/2010/main" val="215725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CB42F0-2487-5732-40E4-A2AEB192F86C}"/>
              </a:ext>
            </a:extLst>
          </p:cNvPr>
          <p:cNvSpPr txBox="1"/>
          <p:nvPr/>
        </p:nvSpPr>
        <p:spPr>
          <a:xfrm>
            <a:off x="388775" y="264367"/>
            <a:ext cx="11103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Now we can also quantify the correlation between two using the  </a:t>
            </a:r>
            <a:r>
              <a:rPr lang="en-US" sz="2400">
                <a:highlight>
                  <a:srgbClr val="FFFF00"/>
                </a:highlight>
                <a:ea typeface="Calibri"/>
                <a:cs typeface="Calibri"/>
              </a:rPr>
              <a:t>.</a:t>
            </a:r>
            <a:r>
              <a:rPr lang="en-US" sz="2400" err="1">
                <a:highlight>
                  <a:srgbClr val="FFFF00"/>
                </a:highlight>
                <a:ea typeface="Calibri"/>
                <a:cs typeface="Calibri"/>
              </a:rPr>
              <a:t>corr</a:t>
            </a:r>
            <a:r>
              <a:rPr lang="en-US" sz="2400">
                <a:highlight>
                  <a:srgbClr val="FFFF00"/>
                </a:highlight>
                <a:ea typeface="Calibri"/>
                <a:cs typeface="Calibri"/>
              </a:rPr>
              <a:t>()</a:t>
            </a:r>
            <a:r>
              <a:rPr lang="en-US" sz="2400">
                <a:ea typeface="Calibri"/>
                <a:cs typeface="Calibri"/>
              </a:rPr>
              <a:t> function</a:t>
            </a:r>
            <a:endParaRPr lang="en-US" sz="2400"/>
          </a:p>
        </p:txBody>
      </p:sp>
      <p:pic>
        <p:nvPicPr>
          <p:cNvPr id="3" name="Picture 2" descr="A screenshot of a computer&#10;&#10;Description automatically generated">
            <a:extLst>
              <a:ext uri="{FF2B5EF4-FFF2-40B4-BE49-F238E27FC236}">
                <a16:creationId xmlns:a16="http://schemas.microsoft.com/office/drawing/2014/main" id="{9E487C07-0B75-C65F-3B88-C269114A8A92}"/>
              </a:ext>
            </a:extLst>
          </p:cNvPr>
          <p:cNvPicPr>
            <a:picLocks noChangeAspect="1"/>
          </p:cNvPicPr>
          <p:nvPr/>
        </p:nvPicPr>
        <p:blipFill>
          <a:blip r:embed="rId2"/>
          <a:stretch>
            <a:fillRect/>
          </a:stretch>
        </p:blipFill>
        <p:spPr>
          <a:xfrm>
            <a:off x="487255" y="1010205"/>
            <a:ext cx="8302655" cy="4430697"/>
          </a:xfrm>
          <a:prstGeom prst="rect">
            <a:avLst/>
          </a:prstGeom>
          <a:ln>
            <a:solidFill>
              <a:schemeClr val="tx1"/>
            </a:solidFill>
          </a:ln>
        </p:spPr>
      </p:pic>
      <p:sp>
        <p:nvSpPr>
          <p:cNvPr id="5" name="Oval 4">
            <a:extLst>
              <a:ext uri="{FF2B5EF4-FFF2-40B4-BE49-F238E27FC236}">
                <a16:creationId xmlns:a16="http://schemas.microsoft.com/office/drawing/2014/main" id="{EB993D3D-C3CA-4FC0-66BB-6C19D0060926}"/>
              </a:ext>
            </a:extLst>
          </p:cNvPr>
          <p:cNvSpPr/>
          <p:nvPr/>
        </p:nvSpPr>
        <p:spPr>
          <a:xfrm>
            <a:off x="6702640" y="2249009"/>
            <a:ext cx="1168892" cy="4290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CAB1E55-67F7-6CF2-84DA-EEF798B3A735}"/>
              </a:ext>
            </a:extLst>
          </p:cNvPr>
          <p:cNvSpPr/>
          <p:nvPr/>
        </p:nvSpPr>
        <p:spPr>
          <a:xfrm>
            <a:off x="4638582" y="2678096"/>
            <a:ext cx="1168892" cy="4290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8F2938-CACC-0EF6-61BE-B1970AE561ED}"/>
              </a:ext>
            </a:extLst>
          </p:cNvPr>
          <p:cNvSpPr/>
          <p:nvPr/>
        </p:nvSpPr>
        <p:spPr>
          <a:xfrm>
            <a:off x="6332737" y="4498018"/>
            <a:ext cx="1168892" cy="4290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3A2472-C351-6F64-CABB-A615D2161822}"/>
              </a:ext>
            </a:extLst>
          </p:cNvPr>
          <p:cNvSpPr/>
          <p:nvPr/>
        </p:nvSpPr>
        <p:spPr>
          <a:xfrm>
            <a:off x="4357456" y="4927105"/>
            <a:ext cx="1168892" cy="42908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449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39CE-D683-E964-470C-0A0D60B8B377}"/>
              </a:ext>
            </a:extLst>
          </p:cNvPr>
          <p:cNvSpPr>
            <a:spLocks noGrp="1"/>
          </p:cNvSpPr>
          <p:nvPr>
            <p:ph type="title"/>
          </p:nvPr>
        </p:nvSpPr>
        <p:spPr>
          <a:xfrm>
            <a:off x="1053737" y="351917"/>
            <a:ext cx="10036629" cy="1450757"/>
          </a:xfrm>
        </p:spPr>
        <p:txBody>
          <a:bodyPr/>
          <a:lstStyle/>
          <a:p>
            <a:r>
              <a:rPr lang="en-US" sz="4800" b="1">
                <a:ea typeface="Calibri"/>
                <a:cs typeface="Calibri"/>
              </a:rPr>
              <a:t>Inference from the result</a:t>
            </a:r>
            <a:endParaRPr lang="en-US"/>
          </a:p>
        </p:txBody>
      </p:sp>
      <p:pic>
        <p:nvPicPr>
          <p:cNvPr id="4" name="Content Placeholder 3" descr="A screen shot of a computer program&#10;&#10;Description automatically generated">
            <a:extLst>
              <a:ext uri="{FF2B5EF4-FFF2-40B4-BE49-F238E27FC236}">
                <a16:creationId xmlns:a16="http://schemas.microsoft.com/office/drawing/2014/main" id="{03B9C374-666A-DC12-34CA-F5D31B1A78E1}"/>
              </a:ext>
            </a:extLst>
          </p:cNvPr>
          <p:cNvPicPr>
            <a:picLocks noGrp="1" noChangeAspect="1"/>
          </p:cNvPicPr>
          <p:nvPr>
            <p:ph idx="1"/>
          </p:nvPr>
        </p:nvPicPr>
        <p:blipFill>
          <a:blip r:embed="rId2"/>
          <a:stretch>
            <a:fillRect/>
          </a:stretch>
        </p:blipFill>
        <p:spPr>
          <a:xfrm>
            <a:off x="3150281" y="4276134"/>
            <a:ext cx="5884862" cy="1838162"/>
          </a:xfrm>
          <a:prstGeom prst="rect">
            <a:avLst/>
          </a:prstGeom>
          <a:ln>
            <a:solidFill>
              <a:schemeClr val="tx1"/>
            </a:solidFill>
          </a:ln>
        </p:spPr>
      </p:pic>
      <p:sp>
        <p:nvSpPr>
          <p:cNvPr id="6" name="TextBox 5">
            <a:extLst>
              <a:ext uri="{FF2B5EF4-FFF2-40B4-BE49-F238E27FC236}">
                <a16:creationId xmlns:a16="http://schemas.microsoft.com/office/drawing/2014/main" id="{6DB0B952-0B27-750F-40BE-B8250C412344}"/>
              </a:ext>
            </a:extLst>
          </p:cNvPr>
          <p:cNvSpPr txBox="1"/>
          <p:nvPr/>
        </p:nvSpPr>
        <p:spPr>
          <a:xfrm>
            <a:off x="1134291" y="1813560"/>
            <a:ext cx="10115006" cy="2556424"/>
          </a:xfrm>
          <a:prstGeom prst="rect">
            <a:avLst/>
          </a:prstGeom>
          <a:noFill/>
        </p:spPr>
        <p:txBody>
          <a:bodyPr wrap="square">
            <a:spAutoFit/>
          </a:bodyPr>
          <a:lstStyle/>
          <a:p>
            <a:r>
              <a:rPr lang="en-US" sz="2000">
                <a:latin typeface="+mj-lt"/>
                <a:ea typeface="+mn-lt"/>
                <a:cs typeface="+mn-lt"/>
              </a:rPr>
              <a:t>The correlation coefficient for Facebook (0.87) indicates a strong positive linear relationship, meaning changes in one variable are closely mirrored by the other. For AdWords, the coefficient of 0.45 suggests a moderate positive relationship with a weaker association. This indicates that the variables in Facebook are more strongly related than those in AdWords.</a:t>
            </a:r>
          </a:p>
          <a:p>
            <a:endParaRPr lang="en-US" sz="2000">
              <a:latin typeface="+mj-lt"/>
              <a:ea typeface="+mn-lt"/>
              <a:cs typeface="+mn-lt"/>
            </a:endParaRPr>
          </a:p>
          <a:p>
            <a:r>
              <a:rPr lang="en-US" sz="2000">
                <a:latin typeface="+mj-lt"/>
                <a:ea typeface="+mn-lt"/>
                <a:cs typeface="+mn-lt"/>
              </a:rPr>
              <a:t>In conclusion, as more people click on Facebook ads, we see a better conversion rate compared to AdWords ads.</a:t>
            </a:r>
            <a:endParaRPr lang="en-US" sz="2000">
              <a:latin typeface="+mj-lt"/>
            </a:endParaRPr>
          </a:p>
          <a:p>
            <a:endParaRPr lang="en-US">
              <a:ea typeface="Calibri"/>
              <a:cs typeface="Calibri"/>
            </a:endParaRPr>
          </a:p>
        </p:txBody>
      </p:sp>
    </p:spTree>
    <p:extLst>
      <p:ext uri="{BB962C8B-B14F-4D97-AF65-F5344CB8AC3E}">
        <p14:creationId xmlns:p14="http://schemas.microsoft.com/office/powerpoint/2010/main" val="41994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E3A4-CE7D-FC60-BD4B-BB5BB37A0AED}"/>
              </a:ext>
            </a:extLst>
          </p:cNvPr>
          <p:cNvSpPr>
            <a:spLocks noGrp="1"/>
          </p:cNvSpPr>
          <p:nvPr>
            <p:ph type="title"/>
          </p:nvPr>
        </p:nvSpPr>
        <p:spPr/>
        <p:txBody>
          <a:bodyPr/>
          <a:lstStyle/>
          <a:p>
            <a:r>
              <a:rPr lang="en-US" sz="4800" b="1">
                <a:solidFill>
                  <a:srgbClr val="404040"/>
                </a:solidFill>
                <a:ea typeface="+mn-lt"/>
                <a:cs typeface="+mn-lt"/>
              </a:rPr>
              <a:t>Inference about Population Means</a:t>
            </a:r>
            <a:endParaRPr lang="en-US"/>
          </a:p>
        </p:txBody>
      </p:sp>
      <p:sp>
        <p:nvSpPr>
          <p:cNvPr id="3" name="Content Placeholder 2">
            <a:extLst>
              <a:ext uri="{FF2B5EF4-FFF2-40B4-BE49-F238E27FC236}">
                <a16:creationId xmlns:a16="http://schemas.microsoft.com/office/drawing/2014/main" id="{22CBBEA5-8B17-CFD5-3331-F44F05F10CEA}"/>
              </a:ext>
            </a:extLst>
          </p:cNvPr>
          <p:cNvSpPr>
            <a:spLocks noGrp="1"/>
          </p:cNvSpPr>
          <p:nvPr>
            <p:ph idx="1"/>
          </p:nvPr>
        </p:nvSpPr>
        <p:spPr/>
        <p:txBody>
          <a:bodyPr>
            <a:normAutofit fontScale="85000" lnSpcReduction="10000"/>
          </a:bodyPr>
          <a:lstStyle/>
          <a:p>
            <a:pPr>
              <a:buFont typeface="Wingdings" panose="05000000000000000000" pitchFamily="2" charset="2"/>
              <a:buChar char="Ø"/>
            </a:pPr>
            <a:r>
              <a:rPr lang="en-US">
                <a:ea typeface="+mn-lt"/>
                <a:cs typeface="+mn-lt"/>
              </a:rPr>
              <a:t>While Facebook Ads are generally known to deliver better results compared to AdWords, we aim to statistically assess whether there is a significant difference in the conversion rates between the two platforms.</a:t>
            </a:r>
          </a:p>
          <a:p>
            <a:pPr>
              <a:buFont typeface="Wingdings" panose="05000000000000000000" pitchFamily="2" charset="2"/>
              <a:buChar char="Ø"/>
            </a:pPr>
            <a:r>
              <a:rPr lang="en-US" b="1">
                <a:ea typeface="+mn-lt"/>
                <a:cs typeface="+mn-lt"/>
              </a:rPr>
              <a:t>Objective:</a:t>
            </a:r>
            <a:r>
              <a:rPr lang="en-US">
                <a:ea typeface="+mn-lt"/>
                <a:cs typeface="+mn-lt"/>
              </a:rPr>
              <a:t> Compare the conversion rates of </a:t>
            </a:r>
            <a:r>
              <a:rPr lang="en-US" b="1">
                <a:ea typeface="+mn-lt"/>
                <a:cs typeface="+mn-lt"/>
              </a:rPr>
              <a:t>Facebook Ads</a:t>
            </a:r>
            <a:r>
              <a:rPr lang="en-US">
                <a:ea typeface="+mn-lt"/>
                <a:cs typeface="+mn-lt"/>
              </a:rPr>
              <a:t> and </a:t>
            </a:r>
            <a:r>
              <a:rPr lang="en-US" b="1">
                <a:ea typeface="+mn-lt"/>
                <a:cs typeface="+mn-lt"/>
              </a:rPr>
              <a:t>AdWords Ads</a:t>
            </a:r>
            <a:r>
              <a:rPr lang="en-US">
                <a:ea typeface="+mn-lt"/>
                <a:cs typeface="+mn-lt"/>
              </a:rPr>
              <a:t> to assess any significant differences.</a:t>
            </a:r>
            <a:endParaRPr lang="en-US" b="1">
              <a:ea typeface="+mn-lt"/>
              <a:cs typeface="+mn-lt"/>
            </a:endParaRPr>
          </a:p>
          <a:p>
            <a:pPr>
              <a:buFont typeface="Wingdings" panose="05000000000000000000" pitchFamily="2" charset="2"/>
              <a:buChar char="Ø"/>
            </a:pPr>
            <a:r>
              <a:rPr lang="en-US" b="1">
                <a:ea typeface="+mn-lt"/>
                <a:cs typeface="+mn-lt"/>
              </a:rPr>
              <a:t>Approach:</a:t>
            </a:r>
            <a:r>
              <a:rPr lang="en-US">
                <a:ea typeface="+mn-lt"/>
                <a:cs typeface="+mn-lt"/>
              </a:rPr>
              <a:t> Use hypothesis testing to determine if the observed differences are statistically significant.</a:t>
            </a:r>
            <a:endParaRPr lang="en-US" b="1">
              <a:ea typeface="+mn-lt"/>
              <a:cs typeface="+mn-lt"/>
            </a:endParaRPr>
          </a:p>
          <a:p>
            <a:pPr>
              <a:buFont typeface="Wingdings" panose="05000000000000000000" pitchFamily="2" charset="2"/>
              <a:buChar char="Ø"/>
            </a:pPr>
            <a:r>
              <a:rPr lang="en-US" b="1">
                <a:ea typeface="+mn-lt"/>
                <a:cs typeface="+mn-lt"/>
              </a:rPr>
              <a:t>Procedure:</a:t>
            </a:r>
            <a:r>
              <a:rPr lang="en-US">
                <a:ea typeface="+mn-lt"/>
                <a:cs typeface="+mn-lt"/>
              </a:rPr>
              <a:t> </a:t>
            </a:r>
          </a:p>
          <a:p>
            <a:pPr marL="742950" lvl="1" indent="-285750">
              <a:buFont typeface="Wingdings" panose="05000000000000000000" pitchFamily="2" charset="2"/>
              <a:buChar char="Ø"/>
            </a:pPr>
            <a:r>
              <a:rPr lang="en-US">
                <a:ea typeface="+mn-lt"/>
                <a:cs typeface="+mn-lt"/>
              </a:rPr>
              <a:t>Calculate the </a:t>
            </a:r>
            <a:r>
              <a:rPr lang="en-US" b="1">
                <a:ea typeface="+mn-lt"/>
                <a:cs typeface="+mn-lt"/>
              </a:rPr>
              <a:t>mean conversion rates</a:t>
            </a:r>
            <a:r>
              <a:rPr lang="en-US">
                <a:ea typeface="+mn-lt"/>
                <a:cs typeface="+mn-lt"/>
              </a:rPr>
              <a:t> for both platforms.</a:t>
            </a:r>
          </a:p>
          <a:p>
            <a:pPr marL="742950" lvl="1" indent="-285750">
              <a:buFont typeface="Wingdings" panose="05000000000000000000" pitchFamily="2" charset="2"/>
              <a:buChar char="Ø"/>
            </a:pPr>
            <a:r>
              <a:rPr lang="en-US">
                <a:ea typeface="+mn-lt"/>
                <a:cs typeface="+mn-lt"/>
              </a:rPr>
              <a:t>Perform a </a:t>
            </a:r>
            <a:r>
              <a:rPr lang="en-US" b="1">
                <a:ea typeface="+mn-lt"/>
                <a:cs typeface="+mn-lt"/>
              </a:rPr>
              <a:t>t-test</a:t>
            </a:r>
            <a:r>
              <a:rPr lang="en-US">
                <a:ea typeface="+mn-lt"/>
                <a:cs typeface="+mn-lt"/>
              </a:rPr>
              <a:t> for independent samples to compare the means when standard deviations are unknown.</a:t>
            </a:r>
          </a:p>
          <a:p>
            <a:pPr marL="742950" lvl="1" indent="-285750">
              <a:buFont typeface="Wingdings" panose="05000000000000000000" pitchFamily="2" charset="2"/>
              <a:buChar char="Ø"/>
            </a:pPr>
            <a:r>
              <a:rPr lang="en-US">
                <a:latin typeface="Calibri"/>
                <a:ea typeface="+mn-lt"/>
                <a:cs typeface="Arial"/>
              </a:rPr>
              <a:t>Perform a </a:t>
            </a:r>
            <a:r>
              <a:rPr lang="en-US" b="1">
                <a:latin typeface="Calibri"/>
                <a:ea typeface="+mn-lt"/>
                <a:cs typeface="Arial"/>
              </a:rPr>
              <a:t>z-test</a:t>
            </a:r>
            <a:r>
              <a:rPr lang="en-US">
                <a:latin typeface="Calibri"/>
                <a:ea typeface="+mn-lt"/>
                <a:cs typeface="Arial"/>
              </a:rPr>
              <a:t> for independent samples to compare the means when standard deviations are known.</a:t>
            </a:r>
            <a:endParaRPr lang="en-US">
              <a:ea typeface="+mn-lt"/>
              <a:cs typeface="+mn-lt"/>
            </a:endParaRPr>
          </a:p>
          <a:p>
            <a:pPr>
              <a:buFont typeface="Wingdings" panose="05000000000000000000" pitchFamily="2" charset="2"/>
              <a:buChar char="Ø"/>
            </a:pPr>
            <a:r>
              <a:rPr lang="en-US" b="1">
                <a:ea typeface="+mn-lt"/>
                <a:cs typeface="+mn-lt"/>
              </a:rPr>
              <a:t>Hypothesis:</a:t>
            </a:r>
            <a:r>
              <a:rPr lang="en-US">
                <a:ea typeface="+mn-lt"/>
                <a:cs typeface="+mn-lt"/>
              </a:rPr>
              <a:t> </a:t>
            </a:r>
          </a:p>
          <a:p>
            <a:pPr marL="742950" lvl="1" indent="-285750">
              <a:buFont typeface="Wingdings" panose="05000000000000000000" pitchFamily="2" charset="2"/>
              <a:buChar char="Ø"/>
            </a:pPr>
            <a:r>
              <a:rPr lang="en-US">
                <a:ea typeface="+mn-lt"/>
                <a:cs typeface="+mn-lt"/>
              </a:rPr>
              <a:t>Null Hypothesis (H₀): No significant difference in conversion rates.                 =&gt;    H0: µ_Fb = µ_Ad</a:t>
            </a:r>
          </a:p>
          <a:p>
            <a:pPr marL="742950" lvl="1" indent="-285750">
              <a:buFont typeface="Wingdings" panose="05000000000000000000" pitchFamily="2" charset="2"/>
              <a:buChar char="Ø"/>
            </a:pPr>
            <a:r>
              <a:rPr lang="en-US">
                <a:ea typeface="+mn-lt"/>
                <a:cs typeface="+mn-lt"/>
              </a:rPr>
              <a:t>Alternative Hypothesis (H₁): Significant difference in conversion rates.           =&gt;    H1: µ_Fb ≠ µ_Ad</a:t>
            </a:r>
            <a:endParaRPr lang="en-US" b="1">
              <a:ea typeface="+mn-lt"/>
              <a:cs typeface="+mn-lt"/>
            </a:endParaRPr>
          </a:p>
          <a:p>
            <a:pPr>
              <a:buFont typeface="Wingdings" panose="05000000000000000000" pitchFamily="2" charset="2"/>
              <a:buChar char="Ø"/>
            </a:pPr>
            <a:r>
              <a:rPr lang="en-US" b="1">
                <a:ea typeface="+mn-lt"/>
                <a:cs typeface="+mn-lt"/>
              </a:rPr>
              <a:t>Goal:</a:t>
            </a:r>
            <a:r>
              <a:rPr lang="en-US">
                <a:ea typeface="+mn-lt"/>
                <a:cs typeface="+mn-lt"/>
              </a:rPr>
              <a:t> Draw insights to optimize ad strategies based on the results of the hypothesis test.</a:t>
            </a:r>
            <a:endParaRPr lang="en-US"/>
          </a:p>
          <a:p>
            <a:pPr algn="l">
              <a:buFont typeface="Wingdings" panose="05000000000000000000" pitchFamily="2" charset="2"/>
              <a:buChar char="Ø"/>
            </a:pPr>
            <a:endParaRPr lang="en-US">
              <a:ea typeface="Calibri"/>
              <a:cs typeface="Calibri"/>
            </a:endParaRPr>
          </a:p>
          <a:p>
            <a:pPr>
              <a:buFont typeface="Wingdings" panose="05000000000000000000" pitchFamily="2" charset="2"/>
              <a:buChar char="Ø"/>
            </a:pPr>
            <a:endParaRPr lang="en-US"/>
          </a:p>
        </p:txBody>
      </p:sp>
    </p:spTree>
    <p:extLst>
      <p:ext uri="{BB962C8B-B14F-4D97-AF65-F5344CB8AC3E}">
        <p14:creationId xmlns:p14="http://schemas.microsoft.com/office/powerpoint/2010/main" val="2916470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634EA-710C-4606-6240-4E373BCA849C}"/>
              </a:ext>
            </a:extLst>
          </p:cNvPr>
          <p:cNvSpPr>
            <a:spLocks noGrp="1"/>
          </p:cNvSpPr>
          <p:nvPr>
            <p:ph type="title" idx="4294967295"/>
          </p:nvPr>
        </p:nvSpPr>
        <p:spPr>
          <a:xfrm>
            <a:off x="407299" y="233391"/>
            <a:ext cx="5742648" cy="522287"/>
          </a:xfrm>
        </p:spPr>
        <p:txBody>
          <a:bodyPr/>
          <a:lstStyle/>
          <a:p>
            <a:r>
              <a:rPr lang="en-US" sz="2400" b="1">
                <a:latin typeface="Calibri"/>
                <a:ea typeface="+mj-lt"/>
                <a:cs typeface="+mj-lt"/>
              </a:rPr>
              <a:t>Inference on Population Means</a:t>
            </a:r>
            <a:endParaRPr lang="en-US" sz="2400">
              <a:latin typeface="Calibri"/>
            </a:endParaRPr>
          </a:p>
        </p:txBody>
      </p:sp>
      <p:sp>
        <p:nvSpPr>
          <p:cNvPr id="6" name="TextBox 5">
            <a:extLst>
              <a:ext uri="{FF2B5EF4-FFF2-40B4-BE49-F238E27FC236}">
                <a16:creationId xmlns:a16="http://schemas.microsoft.com/office/drawing/2014/main" id="{43281BD1-7496-1DE2-F2A2-53424D51A7EB}"/>
              </a:ext>
            </a:extLst>
          </p:cNvPr>
          <p:cNvSpPr txBox="1"/>
          <p:nvPr/>
        </p:nvSpPr>
        <p:spPr>
          <a:xfrm>
            <a:off x="408649" y="4346773"/>
            <a:ext cx="4496473"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ea typeface="+mn-lt"/>
                <a:cs typeface="+mn-lt"/>
              </a:rPr>
              <a:t>T - test Statistic:</a:t>
            </a:r>
            <a:endParaRPr lang="en-US">
              <a:solidFill>
                <a:srgbClr val="404040"/>
              </a:solidFill>
              <a:ea typeface="Calibri" panose="020F0502020204030204"/>
              <a:cs typeface="Arial"/>
            </a:endParaRPr>
          </a:p>
          <a:p>
            <a:endParaRPr lang="en-US">
              <a:solidFill>
                <a:srgbClr val="404040"/>
              </a:solidFill>
              <a:ea typeface="+mn-lt"/>
              <a:cs typeface="+mn-lt"/>
            </a:endParaRPr>
          </a:p>
          <a:p>
            <a:r>
              <a:rPr lang="en-US">
                <a:solidFill>
                  <a:srgbClr val="404040"/>
                </a:solidFill>
                <a:ea typeface="+mn-lt"/>
                <a:cs typeface="+mn-lt"/>
              </a:rPr>
              <a:t>               </a:t>
            </a:r>
            <a:r>
              <a:rPr lang="en-US" sz="2000">
                <a:ea typeface="+mn-lt"/>
                <a:cs typeface="+mn-lt"/>
              </a:rPr>
              <a:t>t = (x̄₁ - x̄₂) / √((s₁²/n₁) + (s₂²/n₂))</a:t>
            </a:r>
            <a:endParaRPr lang="en-US" sz="2000">
              <a:ea typeface="Calibri" panose="020F0502020204030204"/>
              <a:cs typeface="Calibri" panose="020F0502020204030204"/>
            </a:endParaRPr>
          </a:p>
          <a:p>
            <a:pPr marL="228600" indent="-228600">
              <a:buFont typeface="Arial"/>
              <a:buChar char="•"/>
            </a:pPr>
            <a:endParaRPr lang="en-US">
              <a:solidFill>
                <a:srgbClr val="404040"/>
              </a:solidFill>
              <a:ea typeface="Calibri" panose="020F0502020204030204"/>
              <a:cs typeface="Arial"/>
            </a:endParaRPr>
          </a:p>
          <a:p>
            <a:pPr marL="342900" indent="-342900">
              <a:buFont typeface="Arial"/>
              <a:buChar char="•"/>
            </a:pPr>
            <a:endParaRPr lang="en-US" sz="2000">
              <a:ea typeface="Calibri"/>
              <a:cs typeface="Arial"/>
            </a:endParaRPr>
          </a:p>
        </p:txBody>
      </p:sp>
      <p:pic>
        <p:nvPicPr>
          <p:cNvPr id="3" name="Picture 2" descr="A blue and orange squares&#10;&#10;Description automatically generated">
            <a:extLst>
              <a:ext uri="{FF2B5EF4-FFF2-40B4-BE49-F238E27FC236}">
                <a16:creationId xmlns:a16="http://schemas.microsoft.com/office/drawing/2014/main" id="{E3489538-69E4-13CC-C023-94B466C19E1D}"/>
              </a:ext>
            </a:extLst>
          </p:cNvPr>
          <p:cNvPicPr>
            <a:picLocks noChangeAspect="1"/>
          </p:cNvPicPr>
          <p:nvPr/>
        </p:nvPicPr>
        <p:blipFill>
          <a:blip r:embed="rId2"/>
          <a:stretch>
            <a:fillRect/>
          </a:stretch>
        </p:blipFill>
        <p:spPr>
          <a:xfrm>
            <a:off x="1638638" y="755816"/>
            <a:ext cx="7849273" cy="3107571"/>
          </a:xfrm>
          <a:prstGeom prst="rect">
            <a:avLst/>
          </a:prstGeom>
        </p:spPr>
      </p:pic>
      <p:sp>
        <p:nvSpPr>
          <p:cNvPr id="5" name="TextBox 4">
            <a:extLst>
              <a:ext uri="{FF2B5EF4-FFF2-40B4-BE49-F238E27FC236}">
                <a16:creationId xmlns:a16="http://schemas.microsoft.com/office/drawing/2014/main" id="{68C137DA-4F4B-2896-56CA-C96D17682765}"/>
              </a:ext>
            </a:extLst>
          </p:cNvPr>
          <p:cNvSpPr txBox="1"/>
          <p:nvPr/>
        </p:nvSpPr>
        <p:spPr>
          <a:xfrm>
            <a:off x="5560577" y="4346772"/>
            <a:ext cx="4496473"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04040"/>
                </a:solidFill>
                <a:ea typeface="+mn-lt"/>
                <a:cs typeface="+mn-lt"/>
              </a:rPr>
              <a:t>Z - test Statistic:</a:t>
            </a:r>
            <a:endParaRPr lang="en-US">
              <a:solidFill>
                <a:srgbClr val="404040"/>
              </a:solidFill>
              <a:ea typeface="Calibri" panose="020F0502020204030204"/>
              <a:cs typeface="Arial"/>
            </a:endParaRPr>
          </a:p>
          <a:p>
            <a:endParaRPr lang="en-US">
              <a:solidFill>
                <a:srgbClr val="404040"/>
              </a:solidFill>
              <a:ea typeface="+mn-lt"/>
              <a:cs typeface="+mn-lt"/>
            </a:endParaRPr>
          </a:p>
          <a:p>
            <a:r>
              <a:rPr lang="en-US">
                <a:solidFill>
                  <a:srgbClr val="404040"/>
                </a:solidFill>
                <a:ea typeface="+mn-lt"/>
                <a:cs typeface="+mn-lt"/>
              </a:rPr>
              <a:t>     </a:t>
            </a:r>
            <a:r>
              <a:rPr lang="en-US" sz="2000">
                <a:ea typeface="+mn-lt"/>
                <a:cs typeface="+mn-lt"/>
              </a:rPr>
              <a:t>z = (x̄₁ - x̄₂) - (μ₁ - μ₂) / √(σ₁²/n₁ +σ₂²/n₂)</a:t>
            </a:r>
            <a:endParaRPr lang="en-US" sz="2000">
              <a:ea typeface="Calibri" panose="020F0502020204030204"/>
              <a:cs typeface="Calibri" panose="020F0502020204030204"/>
            </a:endParaRPr>
          </a:p>
          <a:p>
            <a:pPr marL="228600" indent="-228600">
              <a:buFont typeface="Arial"/>
              <a:buChar char="•"/>
            </a:pPr>
            <a:endParaRPr lang="en-US">
              <a:solidFill>
                <a:srgbClr val="404040"/>
              </a:solidFill>
              <a:ea typeface="Calibri" panose="020F0502020204030204"/>
              <a:cs typeface="Arial"/>
            </a:endParaRPr>
          </a:p>
          <a:p>
            <a:pPr marL="342900" indent="-342900">
              <a:buFont typeface="Arial"/>
              <a:buChar char="•"/>
            </a:pPr>
            <a:endParaRPr lang="en-US" sz="2000">
              <a:ea typeface="Calibri"/>
              <a:cs typeface="Arial"/>
            </a:endParaRPr>
          </a:p>
        </p:txBody>
      </p:sp>
    </p:spTree>
    <p:extLst>
      <p:ext uri="{BB962C8B-B14F-4D97-AF65-F5344CB8AC3E}">
        <p14:creationId xmlns:p14="http://schemas.microsoft.com/office/powerpoint/2010/main" val="220522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4F60-1E03-A2A0-8C64-BC65D5078D80}"/>
              </a:ext>
            </a:extLst>
          </p:cNvPr>
          <p:cNvSpPr>
            <a:spLocks noGrp="1"/>
          </p:cNvSpPr>
          <p:nvPr>
            <p:ph type="title"/>
          </p:nvPr>
        </p:nvSpPr>
        <p:spPr>
          <a:xfrm>
            <a:off x="7476501" y="286603"/>
            <a:ext cx="3685922" cy="1437271"/>
          </a:xfrm>
        </p:spPr>
        <p:txBody>
          <a:bodyPr vert="horz" lIns="91440" tIns="45720" rIns="91440" bIns="45720" rtlCol="0" anchor="b">
            <a:noAutofit/>
          </a:bodyPr>
          <a:lstStyle/>
          <a:p>
            <a:r>
              <a:rPr lang="en-US" sz="3000" b="1">
                <a:latin typeface="Calibri"/>
                <a:ea typeface="+mj-lt"/>
                <a:cs typeface="+mj-lt"/>
              </a:rPr>
              <a:t>Inference on Population Means using  Z- test and T-test</a:t>
            </a:r>
            <a:endParaRPr lang="en-US" sz="3000"/>
          </a:p>
        </p:txBody>
      </p:sp>
      <p:sp>
        <p:nvSpPr>
          <p:cNvPr id="3" name="Content Placeholder 2">
            <a:extLst>
              <a:ext uri="{FF2B5EF4-FFF2-40B4-BE49-F238E27FC236}">
                <a16:creationId xmlns:a16="http://schemas.microsoft.com/office/drawing/2014/main" id="{7E0FB43E-4BC7-0415-21A0-AFF1BDED9608}"/>
              </a:ext>
            </a:extLst>
          </p:cNvPr>
          <p:cNvSpPr>
            <a:spLocks noGrp="1"/>
          </p:cNvSpPr>
          <p:nvPr>
            <p:ph idx="1"/>
          </p:nvPr>
        </p:nvSpPr>
        <p:spPr/>
        <p:txBody>
          <a:bodyPr/>
          <a:lstStyle/>
          <a:p>
            <a:endParaRPr lang="en-US"/>
          </a:p>
        </p:txBody>
      </p:sp>
      <p:pic>
        <p:nvPicPr>
          <p:cNvPr id="4" name="Picture 3" descr="A computer screen shot of a code&#10;&#10;Description automatically generated">
            <a:extLst>
              <a:ext uri="{FF2B5EF4-FFF2-40B4-BE49-F238E27FC236}">
                <a16:creationId xmlns:a16="http://schemas.microsoft.com/office/drawing/2014/main" id="{5783E713-6A55-8ADF-D390-2E18A881E5EA}"/>
              </a:ext>
            </a:extLst>
          </p:cNvPr>
          <p:cNvPicPr>
            <a:picLocks noChangeAspect="1"/>
          </p:cNvPicPr>
          <p:nvPr/>
        </p:nvPicPr>
        <p:blipFill>
          <a:blip r:embed="rId2"/>
          <a:stretch>
            <a:fillRect/>
          </a:stretch>
        </p:blipFill>
        <p:spPr>
          <a:xfrm>
            <a:off x="490378" y="537522"/>
            <a:ext cx="6862922" cy="5331572"/>
          </a:xfrm>
          <a:prstGeom prst="rect">
            <a:avLst/>
          </a:prstGeom>
        </p:spPr>
      </p:pic>
      <p:sp>
        <p:nvSpPr>
          <p:cNvPr id="5" name="Title 3">
            <a:extLst>
              <a:ext uri="{FF2B5EF4-FFF2-40B4-BE49-F238E27FC236}">
                <a16:creationId xmlns:a16="http://schemas.microsoft.com/office/drawing/2014/main" id="{A78F4368-4614-6417-10F2-CA49E4BF51B3}"/>
              </a:ext>
            </a:extLst>
          </p:cNvPr>
          <p:cNvSpPr txBox="1">
            <a:spLocks/>
          </p:cNvSpPr>
          <p:nvPr/>
        </p:nvSpPr>
        <p:spPr>
          <a:xfrm>
            <a:off x="7479907" y="1744584"/>
            <a:ext cx="3678168" cy="3693188"/>
          </a:xfrm>
          <a:prstGeom prst="rect">
            <a:avLst/>
          </a:prstGeom>
        </p:spPr>
        <p:txBody>
          <a:bodyPr vert="horz" lIns="91440" tIns="45720" rIns="91440" bIns="45720" rtlCol="0" anchor="b">
            <a:normAutofit fontScale="92500" lnSpcReduction="1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a:latin typeface="Calibri"/>
                <a:ea typeface="+mj-lt"/>
                <a:cs typeface="+mj-lt"/>
              </a:rPr>
              <a:t>The Z-Test produced a Z-Score of 23.763 and a p-value of 8.006×10−125, while the T-Test yielded a T-Statistic of 23.763 and a p-value of 6.711×10−37. </a:t>
            </a:r>
            <a:endParaRPr lang="en-US" sz="2000">
              <a:ea typeface="Calibri Light"/>
              <a:cs typeface="Calibri Light"/>
            </a:endParaRPr>
          </a:p>
          <a:p>
            <a:endParaRPr lang="en-US" sz="2000">
              <a:latin typeface="Calibri"/>
              <a:ea typeface="+mj-lt"/>
              <a:cs typeface="+mj-lt"/>
            </a:endParaRPr>
          </a:p>
          <a:p>
            <a:r>
              <a:rPr lang="en-US" sz="2000">
                <a:latin typeface="Calibri"/>
                <a:ea typeface="+mj-lt"/>
                <a:cs typeface="+mj-lt"/>
              </a:rPr>
              <a:t>In both cases, the p-values are far below the significance level</a:t>
            </a:r>
            <a:endParaRPr lang="en-US" sz="2000">
              <a:ea typeface="Calibri Light"/>
              <a:cs typeface="Calibri Light"/>
            </a:endParaRPr>
          </a:p>
          <a:p>
            <a:r>
              <a:rPr lang="en-US" sz="2000">
                <a:latin typeface="Calibri"/>
                <a:ea typeface="+mj-lt"/>
                <a:cs typeface="+mj-lt"/>
              </a:rPr>
              <a:t>(α=0.05\alpha = 0.05α=0.05), </a:t>
            </a:r>
          </a:p>
          <a:p>
            <a:r>
              <a:rPr lang="en-US" sz="2000">
                <a:latin typeface="Calibri"/>
                <a:ea typeface="+mj-lt"/>
                <a:cs typeface="+mj-lt"/>
              </a:rPr>
              <a:t>leading us to reject the null hypothesis. </a:t>
            </a:r>
            <a:endParaRPr lang="en-US" sz="2000">
              <a:latin typeface="Calibri"/>
              <a:ea typeface="Calibri"/>
              <a:cs typeface="Calibri"/>
            </a:endParaRPr>
          </a:p>
          <a:p>
            <a:endParaRPr lang="en-US" sz="2000">
              <a:latin typeface="Calibri"/>
              <a:ea typeface="+mj-lt"/>
              <a:cs typeface="+mj-lt"/>
            </a:endParaRPr>
          </a:p>
          <a:p>
            <a:r>
              <a:rPr lang="en-US" sz="2000">
                <a:latin typeface="Calibri"/>
                <a:ea typeface="+mj-lt"/>
                <a:cs typeface="+mj-lt"/>
              </a:rPr>
              <a:t>This result strongly suggests that Facebook and AdWords conversion rates differ significantly.</a:t>
            </a:r>
            <a:br>
              <a:rPr lang="en-US" sz="2000">
                <a:latin typeface="Calibri"/>
                <a:ea typeface="Calibri"/>
                <a:cs typeface="Calibri"/>
              </a:rPr>
            </a:br>
            <a:endParaRPr lang="en-US" sz="2000">
              <a:latin typeface="Calibri"/>
              <a:ea typeface="Calibri"/>
              <a:cs typeface="Calibri"/>
            </a:endParaRPr>
          </a:p>
        </p:txBody>
      </p:sp>
    </p:spTree>
    <p:extLst>
      <p:ext uri="{BB962C8B-B14F-4D97-AF65-F5344CB8AC3E}">
        <p14:creationId xmlns:p14="http://schemas.microsoft.com/office/powerpoint/2010/main" val="64197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4EDE-1E9F-B24B-254B-EC77AC9B13CC}"/>
              </a:ext>
            </a:extLst>
          </p:cNvPr>
          <p:cNvSpPr>
            <a:spLocks noGrp="1"/>
          </p:cNvSpPr>
          <p:nvPr>
            <p:ph type="title"/>
          </p:nvPr>
        </p:nvSpPr>
        <p:spPr/>
        <p:txBody>
          <a:bodyPr/>
          <a:lstStyle/>
          <a:p>
            <a:r>
              <a:rPr lang="en-US" b="1"/>
              <a:t>Introduction</a:t>
            </a:r>
          </a:p>
        </p:txBody>
      </p:sp>
      <p:sp>
        <p:nvSpPr>
          <p:cNvPr id="3" name="Content Placeholder 2">
            <a:extLst>
              <a:ext uri="{FF2B5EF4-FFF2-40B4-BE49-F238E27FC236}">
                <a16:creationId xmlns:a16="http://schemas.microsoft.com/office/drawing/2014/main" id="{C7545CCB-0626-869B-EE15-B7934EB8E0F6}"/>
              </a:ext>
            </a:extLst>
          </p:cNvPr>
          <p:cNvSpPr>
            <a:spLocks noGrp="1"/>
          </p:cNvSpPr>
          <p:nvPr>
            <p:ph idx="1"/>
          </p:nvPr>
        </p:nvSpPr>
        <p:spPr/>
        <p:txBody>
          <a:bodyPr>
            <a:normAutofit/>
          </a:bodyPr>
          <a:lstStyle/>
          <a:p>
            <a:pPr>
              <a:buFont typeface="Wingdings" panose="05000000000000000000" pitchFamily="2" charset="2"/>
              <a:buChar char="Ø"/>
            </a:pPr>
            <a:r>
              <a:rPr lang="en-US" sz="2800"/>
              <a:t>  Digital advertising is a critical and evolving area</a:t>
            </a:r>
          </a:p>
          <a:p>
            <a:pPr>
              <a:buFont typeface="Wingdings" panose="05000000000000000000" pitchFamily="2" charset="2"/>
              <a:buChar char="Ø"/>
            </a:pPr>
            <a:r>
              <a:rPr lang="en-US" sz="2800"/>
              <a:t>  There are numerous platforms to display your ads</a:t>
            </a:r>
          </a:p>
          <a:p>
            <a:pPr>
              <a:buFont typeface="Wingdings" panose="05000000000000000000" pitchFamily="2" charset="2"/>
              <a:buChar char="Ø"/>
            </a:pPr>
            <a:r>
              <a:rPr lang="en-US" sz="2800"/>
              <a:t> This marketing campaign compares two digital adverting companies Facebook and AdWords</a:t>
            </a:r>
          </a:p>
          <a:p>
            <a:pPr>
              <a:buFont typeface="Wingdings" panose="05000000000000000000" pitchFamily="2" charset="2"/>
              <a:buChar char="Ø"/>
            </a:pPr>
            <a:r>
              <a:rPr lang="en-US" sz="2800"/>
              <a:t> This work helps in identifying the most cost-effective platform for specific campaign goals </a:t>
            </a:r>
          </a:p>
        </p:txBody>
      </p:sp>
    </p:spTree>
    <p:extLst>
      <p:ext uri="{BB962C8B-B14F-4D97-AF65-F5344CB8AC3E}">
        <p14:creationId xmlns:p14="http://schemas.microsoft.com/office/powerpoint/2010/main" val="8294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4DF9-AAE4-AA51-34A0-32F32094356E}"/>
              </a:ext>
            </a:extLst>
          </p:cNvPr>
          <p:cNvSpPr>
            <a:spLocks noGrp="1"/>
          </p:cNvSpPr>
          <p:nvPr>
            <p:ph type="title"/>
          </p:nvPr>
        </p:nvSpPr>
        <p:spPr/>
        <p:txBody>
          <a:bodyPr>
            <a:normAutofit/>
          </a:bodyPr>
          <a:lstStyle/>
          <a:p>
            <a:r>
              <a:rPr lang="en-US" sz="4800" b="1">
                <a:latin typeface="Calibri"/>
                <a:ea typeface="+mj-lt"/>
                <a:cs typeface="+mj-lt"/>
              </a:rPr>
              <a:t>Inference on Population Variances using </a:t>
            </a:r>
            <a:r>
              <a:rPr lang="en-US" b="1">
                <a:latin typeface="Calibri"/>
                <a:ea typeface="+mj-lt"/>
                <a:cs typeface="+mj-lt"/>
              </a:rPr>
              <a:t>F-test</a:t>
            </a:r>
            <a:endParaRPr lang="en-US"/>
          </a:p>
        </p:txBody>
      </p:sp>
      <p:sp>
        <p:nvSpPr>
          <p:cNvPr id="3" name="Content Placeholder 2">
            <a:extLst>
              <a:ext uri="{FF2B5EF4-FFF2-40B4-BE49-F238E27FC236}">
                <a16:creationId xmlns:a16="http://schemas.microsoft.com/office/drawing/2014/main" id="{DF3B4107-0D10-958B-FB43-C87CED672377}"/>
              </a:ext>
            </a:extLst>
          </p:cNvPr>
          <p:cNvSpPr>
            <a:spLocks noGrp="1"/>
          </p:cNvSpPr>
          <p:nvPr>
            <p:ph idx="1"/>
          </p:nvPr>
        </p:nvSpPr>
        <p:spPr/>
        <p:txBody>
          <a:bodyPr vert="horz" lIns="0" tIns="45720" rIns="0" bIns="45720" rtlCol="0" anchor="t">
            <a:normAutofit/>
          </a:bodyPr>
          <a:lstStyle/>
          <a:p>
            <a:pPr marL="228600" indent="-228600">
              <a:buFont typeface="Wingdings"/>
              <a:buChar char="Ø"/>
            </a:pPr>
            <a:endParaRPr lang="en-US" sz="2400">
              <a:ea typeface="+mn-lt"/>
              <a:cs typeface="+mn-lt"/>
            </a:endParaRPr>
          </a:p>
          <a:p>
            <a:pPr>
              <a:buFont typeface="Wingdings" panose="05000000000000000000" pitchFamily="2" charset="2"/>
              <a:buChar char="Ø"/>
            </a:pPr>
            <a:r>
              <a:rPr lang="en-US" sz="1700" b="1">
                <a:ea typeface="+mn-lt"/>
                <a:cs typeface="+mn-lt"/>
              </a:rPr>
              <a:t>Objective</a:t>
            </a:r>
            <a:r>
              <a:rPr lang="en-US" sz="1700">
                <a:ea typeface="+mn-lt"/>
                <a:cs typeface="+mn-lt"/>
              </a:rPr>
              <a:t>: To test whether the variances of Facebook and AdWords conversion rates are equal.</a:t>
            </a:r>
          </a:p>
          <a:p>
            <a:pPr>
              <a:buFont typeface="Wingdings" panose="05000000000000000000" pitchFamily="2" charset="2"/>
              <a:buChar char="Ø"/>
            </a:pPr>
            <a:r>
              <a:rPr lang="en-US" sz="1700" b="1">
                <a:ea typeface="+mn-lt"/>
                <a:cs typeface="+mn-lt"/>
              </a:rPr>
              <a:t>F-Statistic</a:t>
            </a:r>
            <a:r>
              <a:rPr lang="en-US" sz="1700">
                <a:ea typeface="+mn-lt"/>
                <a:cs typeface="+mn-lt"/>
              </a:rPr>
              <a:t>: Ratio of the variances of the two samples. A value close to 1 suggests equal variances.</a:t>
            </a:r>
          </a:p>
          <a:p>
            <a:pPr marL="1499870" lvl="7">
              <a:buFont typeface="Courier New" panose="05000000000000000000" pitchFamily="2" charset="2"/>
              <a:buChar char="o"/>
            </a:pPr>
            <a:endParaRPr lang="en-US" sz="1100">
              <a:ea typeface="+mn-lt"/>
              <a:cs typeface="+mn-lt"/>
            </a:endParaRPr>
          </a:p>
          <a:p>
            <a:pPr marL="1471295" lvl="8" indent="0">
              <a:buNone/>
            </a:pPr>
            <a:r>
              <a:rPr lang="en-US" sz="2000">
                <a:solidFill>
                  <a:schemeClr val="tx1"/>
                </a:solidFill>
                <a:ea typeface="+mn-lt"/>
                <a:cs typeface="+mn-lt"/>
              </a:rPr>
              <a:t>     </a:t>
            </a:r>
            <a:r>
              <a:rPr lang="en-US" sz="2000" b="1">
                <a:solidFill>
                  <a:schemeClr val="tx1"/>
                </a:solidFill>
                <a:ea typeface="+mn-lt"/>
                <a:cs typeface="+mn-lt"/>
              </a:rPr>
              <a:t> F = (</a:t>
            </a:r>
            <a:r>
              <a:rPr lang="en-US" sz="2000">
                <a:solidFill>
                  <a:schemeClr val="tx1"/>
                </a:solidFill>
                <a:ea typeface="+mn-lt"/>
                <a:cs typeface="+mn-lt"/>
              </a:rPr>
              <a:t>s₁²</a:t>
            </a:r>
            <a:r>
              <a:rPr lang="en-US" sz="2000" b="1">
                <a:solidFill>
                  <a:schemeClr val="tx1"/>
                </a:solidFill>
                <a:ea typeface="+mn-lt"/>
                <a:cs typeface="+mn-lt"/>
              </a:rPr>
              <a:t>) / (</a:t>
            </a:r>
            <a:r>
              <a:rPr lang="en-US" sz="2000">
                <a:solidFill>
                  <a:schemeClr val="tx1"/>
                </a:solidFill>
                <a:ea typeface="+mn-lt"/>
                <a:cs typeface="+mn-lt"/>
              </a:rPr>
              <a:t>s₂²</a:t>
            </a:r>
            <a:r>
              <a:rPr lang="en-US" sz="2000" b="1">
                <a:solidFill>
                  <a:schemeClr val="tx1"/>
                </a:solidFill>
                <a:ea typeface="+mn-lt"/>
                <a:cs typeface="+mn-lt"/>
              </a:rPr>
              <a:t>)</a:t>
            </a:r>
            <a:endParaRPr lang="en-US" b="1">
              <a:solidFill>
                <a:schemeClr val="tx1"/>
              </a:solidFill>
              <a:ea typeface="+mn-lt"/>
              <a:cs typeface="+mn-lt"/>
            </a:endParaRPr>
          </a:p>
          <a:p>
            <a:pPr>
              <a:buFont typeface="Wingdings" panose="05000000000000000000" pitchFamily="2" charset="2"/>
              <a:buChar char="Ø"/>
            </a:pPr>
            <a:r>
              <a:rPr lang="en-US" sz="1700" b="1">
                <a:ea typeface="+mn-lt"/>
                <a:cs typeface="+mn-lt"/>
              </a:rPr>
              <a:t>Hypothesis:</a:t>
            </a:r>
            <a:r>
              <a:rPr lang="en-US" sz="1700">
                <a:ea typeface="+mn-lt"/>
                <a:cs typeface="+mn-lt"/>
              </a:rPr>
              <a:t> </a:t>
            </a:r>
          </a:p>
          <a:p>
            <a:pPr marL="383540" lvl="1">
              <a:buFont typeface="Wingdings" panose="05000000000000000000" pitchFamily="2" charset="2"/>
              <a:buChar char="Ø"/>
            </a:pPr>
            <a:r>
              <a:rPr lang="en-US" sz="1500">
                <a:ea typeface="+mn-lt"/>
                <a:cs typeface="+mn-lt"/>
              </a:rPr>
              <a:t>Null Hypothesis (H0): The variances of the two populations are equal.</a:t>
            </a:r>
            <a:endParaRPr lang="en-US">
              <a:ea typeface="Calibri"/>
              <a:cs typeface="Calibri"/>
            </a:endParaRPr>
          </a:p>
          <a:p>
            <a:pPr marL="0" indent="0">
              <a:buNone/>
            </a:pPr>
            <a:r>
              <a:rPr lang="en-US" sz="1700">
                <a:ea typeface="+mn-lt"/>
                <a:cs typeface="+mn-lt"/>
              </a:rPr>
              <a:t>             </a:t>
            </a:r>
            <a:r>
              <a:rPr lang="en-US" sz="1700" b="1">
                <a:ea typeface="+mn-lt"/>
                <a:cs typeface="+mn-lt"/>
              </a:rPr>
              <a:t>       H0: σ_Fb^2 = σ_Ad^2</a:t>
            </a:r>
            <a:endParaRPr lang="en-US" sz="1700" b="1">
              <a:ea typeface="Calibri" panose="020F0502020204030204"/>
              <a:cs typeface="Calibri" panose="020F0502020204030204"/>
            </a:endParaRPr>
          </a:p>
          <a:p>
            <a:pPr marL="383540" lvl="1">
              <a:buFont typeface="Wingdings" panose="05000000000000000000" pitchFamily="2" charset="2"/>
              <a:buChar char="Ø"/>
            </a:pPr>
            <a:r>
              <a:rPr lang="en-US" sz="1500">
                <a:ea typeface="+mn-lt"/>
                <a:cs typeface="+mn-lt"/>
              </a:rPr>
              <a:t>Alternate Hypothesis (H1): The variances of the two populations are not equal.</a:t>
            </a:r>
          </a:p>
          <a:p>
            <a:pPr marL="0" indent="0">
              <a:buNone/>
            </a:pPr>
            <a:r>
              <a:rPr lang="en-US" sz="1700">
                <a:ea typeface="Calibri" panose="020F0502020204030204"/>
                <a:cs typeface="Calibri" panose="020F0502020204030204"/>
              </a:rPr>
              <a:t>        </a:t>
            </a:r>
            <a:r>
              <a:rPr lang="en-US" sz="1700">
                <a:ea typeface="+mn-lt"/>
                <a:cs typeface="+mn-lt"/>
              </a:rPr>
              <a:t>                </a:t>
            </a:r>
            <a:r>
              <a:rPr lang="en-US" sz="1700" b="1">
                <a:ea typeface="+mn-lt"/>
                <a:cs typeface="+mn-lt"/>
              </a:rPr>
              <a:t>   H1: σ_Fb^2 ≠ σ_Ad^2</a:t>
            </a:r>
            <a:endParaRPr lang="en-US" sz="1700" b="1">
              <a:ea typeface="Calibri" panose="020F0502020204030204"/>
              <a:cs typeface="Calibri" panose="020F0502020204030204"/>
            </a:endParaRPr>
          </a:p>
          <a:p>
            <a:pPr marL="342900" indent="-342900">
              <a:buFont typeface="Wingdings"/>
              <a:buChar char="Ø"/>
            </a:pPr>
            <a:endParaRPr lang="en-US">
              <a:ea typeface="Calibri"/>
              <a:cs typeface="Arial"/>
            </a:endParaRPr>
          </a:p>
          <a:p>
            <a:pPr>
              <a:buFont typeface="Wingdings" panose="020F0502020204030204" pitchFamily="34" charset="0"/>
              <a:buChar char="Ø"/>
            </a:pPr>
            <a:endParaRPr lang="en-US">
              <a:ea typeface="Calibri" panose="020F0502020204030204"/>
              <a:cs typeface="Calibri" panose="020F0502020204030204"/>
            </a:endParaRPr>
          </a:p>
        </p:txBody>
      </p:sp>
    </p:spTree>
    <p:extLst>
      <p:ext uri="{BB962C8B-B14F-4D97-AF65-F5344CB8AC3E}">
        <p14:creationId xmlns:p14="http://schemas.microsoft.com/office/powerpoint/2010/main" val="136410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8E8E5-413B-8F99-1F80-5DB10EE894C8}"/>
              </a:ext>
            </a:extLst>
          </p:cNvPr>
          <p:cNvSpPr>
            <a:spLocks noGrp="1"/>
          </p:cNvSpPr>
          <p:nvPr>
            <p:ph type="title"/>
          </p:nvPr>
        </p:nvSpPr>
        <p:spPr>
          <a:xfrm>
            <a:off x="7859485" y="634946"/>
            <a:ext cx="3690257" cy="1450757"/>
          </a:xfrm>
        </p:spPr>
        <p:txBody>
          <a:bodyPr>
            <a:normAutofit/>
          </a:bodyPr>
          <a:lstStyle/>
          <a:p>
            <a:r>
              <a:rPr lang="en-US" sz="3000" b="1">
                <a:latin typeface="Calibri"/>
                <a:ea typeface="+mj-lt"/>
                <a:cs typeface="+mj-lt"/>
              </a:rPr>
              <a:t>Inference on Population Variances using F test</a:t>
            </a:r>
            <a:endParaRPr lang="en-US" sz="3000"/>
          </a:p>
        </p:txBody>
      </p:sp>
      <p:pic>
        <p:nvPicPr>
          <p:cNvPr id="4" name="Picture 3" descr="A screen shot of a computer program&#10;&#10;Description automatically generated">
            <a:extLst>
              <a:ext uri="{FF2B5EF4-FFF2-40B4-BE49-F238E27FC236}">
                <a16:creationId xmlns:a16="http://schemas.microsoft.com/office/drawing/2014/main" id="{D6CBCA35-F2A0-B73E-9950-934611EF3F87}"/>
              </a:ext>
            </a:extLst>
          </p:cNvPr>
          <p:cNvPicPr>
            <a:picLocks noChangeAspect="1"/>
          </p:cNvPicPr>
          <p:nvPr/>
        </p:nvPicPr>
        <p:blipFill>
          <a:blip r:embed="rId2"/>
          <a:stretch>
            <a:fillRect/>
          </a:stretch>
        </p:blipFill>
        <p:spPr>
          <a:xfrm>
            <a:off x="398154" y="669410"/>
            <a:ext cx="7280513" cy="498513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A6D857-A417-3697-7163-4DD5E32DABDC}"/>
              </a:ext>
            </a:extLst>
          </p:cNvPr>
          <p:cNvSpPr>
            <a:spLocks noGrp="1"/>
          </p:cNvSpPr>
          <p:nvPr>
            <p:ph idx="1"/>
          </p:nvPr>
        </p:nvSpPr>
        <p:spPr>
          <a:xfrm>
            <a:off x="7859485" y="2198914"/>
            <a:ext cx="3690257" cy="3670180"/>
          </a:xfrm>
        </p:spPr>
        <p:txBody>
          <a:bodyPr vert="horz" lIns="0" tIns="45720" rIns="0" bIns="45720" rtlCol="0" anchor="t">
            <a:normAutofit lnSpcReduction="10000"/>
          </a:bodyPr>
          <a:lstStyle/>
          <a:p>
            <a:r>
              <a:rPr lang="en-US">
                <a:latin typeface="Calibri"/>
                <a:ea typeface="+mj-lt"/>
                <a:cs typeface="+mj-lt"/>
              </a:rPr>
              <a:t>The analysis using the F-Test indicates a significant difference between the variances of Facebook and AdWords conversion rates. </a:t>
            </a:r>
            <a:endParaRPr lang="en-US"/>
          </a:p>
          <a:p>
            <a:r>
              <a:rPr lang="en-US">
                <a:latin typeface="Calibri"/>
                <a:ea typeface="+mj-lt"/>
                <a:cs typeface="+mj-lt"/>
              </a:rPr>
              <a:t>The test yielded an F-Statistic of 7.385 and a p-value of 0.0078, which is below the significance level (α=0.05). This leads us to reject the null hypothesis and conclude that the variances of the two populations are significantly different.</a:t>
            </a:r>
            <a:endParaRPr lang="en-US"/>
          </a:p>
          <a:p>
            <a:pPr marL="342900" indent="-342900">
              <a:buFont typeface="Arial"/>
              <a:buChar char="•"/>
            </a:pPr>
            <a:endParaRPr lang="en-US">
              <a:latin typeface="Calibri"/>
              <a:ea typeface="Calibri"/>
              <a:cs typeface="Calibri"/>
            </a:endParaRP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28401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E1B8-319A-C90C-D125-7201333F7AA9}"/>
              </a:ext>
            </a:extLst>
          </p:cNvPr>
          <p:cNvSpPr>
            <a:spLocks noGrp="1"/>
          </p:cNvSpPr>
          <p:nvPr>
            <p:ph type="title"/>
          </p:nvPr>
        </p:nvSpPr>
        <p:spPr/>
        <p:txBody>
          <a:bodyPr>
            <a:normAutofit/>
          </a:bodyPr>
          <a:lstStyle/>
          <a:p>
            <a:r>
              <a:rPr lang="en-US" sz="4800" b="1">
                <a:latin typeface="Calibri"/>
                <a:ea typeface="+mj-lt"/>
                <a:cs typeface="+mj-lt"/>
              </a:rPr>
              <a:t>Inference on Population Variances using Chi-Square test</a:t>
            </a:r>
            <a:endParaRPr lang="en-US"/>
          </a:p>
        </p:txBody>
      </p:sp>
      <p:sp>
        <p:nvSpPr>
          <p:cNvPr id="3" name="Content Placeholder 2">
            <a:extLst>
              <a:ext uri="{FF2B5EF4-FFF2-40B4-BE49-F238E27FC236}">
                <a16:creationId xmlns:a16="http://schemas.microsoft.com/office/drawing/2014/main" id="{1BFBE787-C316-DB05-08C2-08B8C17A149E}"/>
              </a:ext>
            </a:extLst>
          </p:cNvPr>
          <p:cNvSpPr>
            <a:spLocks noGrp="1"/>
          </p:cNvSpPr>
          <p:nvPr>
            <p:ph idx="1"/>
          </p:nvPr>
        </p:nvSpPr>
        <p:spPr/>
        <p:txBody>
          <a:bodyPr vert="horz" lIns="0" tIns="45720" rIns="0" bIns="45720" rtlCol="0" anchor="t">
            <a:normAutofit lnSpcReduction="10000"/>
          </a:bodyPr>
          <a:lstStyle/>
          <a:p>
            <a:pPr marL="228600" indent="-228600">
              <a:buFont typeface="Arial"/>
              <a:buChar char="•"/>
            </a:pPr>
            <a:endParaRPr lang="en-US" sz="2400">
              <a:ea typeface="+mn-lt"/>
              <a:cs typeface="+mn-lt"/>
            </a:endParaRPr>
          </a:p>
          <a:p>
            <a:pPr>
              <a:buFont typeface="Wingdings,Sans-Serif" panose="05000000000000000000" pitchFamily="2" charset="2"/>
              <a:buChar char="Ø"/>
            </a:pPr>
            <a:r>
              <a:rPr lang="en-US" sz="1700" b="1">
                <a:latin typeface="Arial"/>
                <a:ea typeface="+mn-lt"/>
                <a:cs typeface="Arial"/>
              </a:rPr>
              <a:t>Objective</a:t>
            </a:r>
            <a:r>
              <a:rPr lang="en-US" sz="1700">
                <a:latin typeface="Arial"/>
                <a:ea typeface="+mn-lt"/>
                <a:cs typeface="Arial"/>
              </a:rPr>
              <a:t>: To test whether the variances of Facebook and AdWords conversion rates are equal.</a:t>
            </a:r>
            <a:endParaRPr lang="en-US" sz="1700">
              <a:solidFill>
                <a:srgbClr val="000000"/>
              </a:solidFill>
              <a:latin typeface="Arial"/>
              <a:ea typeface="+mn-lt"/>
              <a:cs typeface="Arial"/>
            </a:endParaRPr>
          </a:p>
          <a:p>
            <a:pPr>
              <a:buFont typeface="Wingdings,Sans-Serif" panose="05000000000000000000" pitchFamily="2" charset="2"/>
              <a:buChar char="Ø"/>
            </a:pPr>
            <a:r>
              <a:rPr lang="en-US" sz="1700" b="1">
                <a:latin typeface="Arial"/>
                <a:ea typeface="+mn-lt"/>
                <a:cs typeface="Arial"/>
              </a:rPr>
              <a:t>Chi-Square Statistic</a:t>
            </a:r>
            <a:r>
              <a:rPr lang="en-US" sz="1700">
                <a:latin typeface="Arial"/>
                <a:ea typeface="+mn-lt"/>
                <a:cs typeface="Arial"/>
              </a:rPr>
              <a:t>: </a:t>
            </a:r>
            <a:r>
              <a:rPr lang="en-US" sz="1700">
                <a:solidFill>
                  <a:srgbClr val="404040"/>
                </a:solidFill>
                <a:latin typeface="Calibri"/>
                <a:ea typeface="+mn-lt"/>
                <a:cs typeface="Arial"/>
              </a:rPr>
              <a:t>E</a:t>
            </a:r>
            <a:r>
              <a:rPr lang="en-US" sz="1700">
                <a:solidFill>
                  <a:srgbClr val="000000"/>
                </a:solidFill>
                <a:latin typeface="Calibri"/>
                <a:ea typeface="+mn-lt"/>
                <a:cs typeface="Arial"/>
              </a:rPr>
              <a:t>valuates a single population’s variance against a theoretical or expected value.</a:t>
            </a:r>
            <a:r>
              <a:rPr lang="en-US" sz="1100">
                <a:solidFill>
                  <a:srgbClr val="000000"/>
                </a:solidFill>
                <a:latin typeface="Arial"/>
                <a:ea typeface="+mn-lt"/>
                <a:cs typeface="Arial"/>
              </a:rPr>
              <a:t> </a:t>
            </a:r>
            <a:endParaRPr lang="en-US" sz="1700">
              <a:solidFill>
                <a:srgbClr val="000000"/>
              </a:solidFill>
              <a:latin typeface="Arial"/>
              <a:ea typeface="+mn-lt"/>
              <a:cs typeface="Arial"/>
            </a:endParaRPr>
          </a:p>
          <a:p>
            <a:pPr marL="1499870" lvl="7">
              <a:buFont typeface="Courier New,monospace" panose="05000000000000000000" pitchFamily="2" charset="2"/>
              <a:buChar char="o"/>
            </a:pPr>
            <a:endParaRPr lang="en-US" sz="1100">
              <a:solidFill>
                <a:srgbClr val="000000"/>
              </a:solidFill>
              <a:latin typeface="Arial"/>
              <a:ea typeface="+mn-lt"/>
              <a:cs typeface="Arial"/>
            </a:endParaRPr>
          </a:p>
          <a:p>
            <a:pPr marL="1271270" lvl="8" indent="0">
              <a:buNone/>
            </a:pPr>
            <a:r>
              <a:rPr lang="en-US">
                <a:solidFill>
                  <a:schemeClr val="tx1"/>
                </a:solidFill>
                <a:ea typeface="+mn-lt"/>
                <a:cs typeface="+mn-lt"/>
              </a:rPr>
              <a:t>   </a:t>
            </a:r>
            <a:r>
              <a:rPr lang="en-US" sz="2000" b="1">
                <a:solidFill>
                  <a:schemeClr val="tx1"/>
                </a:solidFill>
                <a:ea typeface="+mn-lt"/>
                <a:cs typeface="+mn-lt"/>
              </a:rPr>
              <a:t>   </a:t>
            </a:r>
            <a:r>
              <a:rPr lang="en-US" sz="2000">
                <a:solidFill>
                  <a:schemeClr val="tx1"/>
                </a:solidFill>
                <a:ea typeface="+mn-lt"/>
                <a:cs typeface="+mn-lt"/>
              </a:rPr>
              <a:t> </a:t>
            </a:r>
            <a:r>
              <a:rPr lang="en-US" sz="2000" b="1">
                <a:solidFill>
                  <a:schemeClr val="tx1"/>
                </a:solidFill>
                <a:ea typeface="+mn-lt"/>
                <a:cs typeface="+mn-lt"/>
              </a:rPr>
              <a:t>χ² =  (n-1)*s²/σ²</a:t>
            </a:r>
            <a:endParaRPr lang="en-US" b="1">
              <a:solidFill>
                <a:schemeClr val="tx1"/>
              </a:solidFill>
              <a:ea typeface="+mn-lt"/>
              <a:cs typeface="+mn-lt"/>
            </a:endParaRPr>
          </a:p>
          <a:p>
            <a:pPr>
              <a:buFont typeface="Wingdings,Sans-Serif" panose="05000000000000000000" pitchFamily="2" charset="2"/>
              <a:buChar char="Ø"/>
            </a:pPr>
            <a:r>
              <a:rPr lang="en-US" sz="1700" b="1">
                <a:latin typeface="Arial"/>
                <a:ea typeface="+mn-lt"/>
                <a:cs typeface="Arial"/>
              </a:rPr>
              <a:t>Hypothesis:</a:t>
            </a:r>
            <a:r>
              <a:rPr lang="en-US" sz="1700">
                <a:latin typeface="Arial"/>
                <a:ea typeface="+mn-lt"/>
                <a:cs typeface="Arial"/>
              </a:rPr>
              <a:t> </a:t>
            </a:r>
            <a:endParaRPr lang="en-US" sz="1700">
              <a:solidFill>
                <a:srgbClr val="000000"/>
              </a:solidFill>
              <a:latin typeface="Arial"/>
              <a:ea typeface="+mn-lt"/>
              <a:cs typeface="Arial"/>
            </a:endParaRPr>
          </a:p>
          <a:p>
            <a:pPr marL="383540" lvl="1">
              <a:buFont typeface="Wingdings,Sans-Serif" panose="05000000000000000000" pitchFamily="2" charset="2"/>
              <a:buChar char="Ø"/>
            </a:pPr>
            <a:r>
              <a:rPr lang="en-US" sz="1500">
                <a:latin typeface="Arial"/>
                <a:ea typeface="+mn-lt"/>
                <a:cs typeface="Arial"/>
              </a:rPr>
              <a:t>Null Hypothesis (H0): </a:t>
            </a:r>
            <a:r>
              <a:rPr lang="en-US" sz="1700">
                <a:solidFill>
                  <a:srgbClr val="000000"/>
                </a:solidFill>
                <a:latin typeface="Calibri"/>
                <a:ea typeface="+mn-lt"/>
                <a:cs typeface="Arial"/>
              </a:rPr>
              <a:t>The variance of a population matches the expected variance.</a:t>
            </a:r>
            <a:endParaRPr lang="en-US" sz="1700">
              <a:solidFill>
                <a:srgbClr val="000000"/>
              </a:solidFill>
              <a:latin typeface="Calibri"/>
              <a:ea typeface="Calibri" panose="020F0502020204030204"/>
              <a:cs typeface="Arial"/>
            </a:endParaRPr>
          </a:p>
          <a:p>
            <a:pPr marL="200660" indent="0">
              <a:buNone/>
            </a:pPr>
            <a:r>
              <a:rPr lang="en-US" sz="1700">
                <a:ea typeface="+mn-lt"/>
                <a:cs typeface="+mn-lt"/>
              </a:rPr>
              <a:t>             </a:t>
            </a:r>
            <a:r>
              <a:rPr lang="en-US" sz="1700" b="1">
                <a:ea typeface="+mn-lt"/>
                <a:cs typeface="+mn-lt"/>
              </a:rPr>
              <a:t>     H0: Observed frequencies = Expected frequencies</a:t>
            </a:r>
            <a:endParaRPr lang="en-US" sz="1700" b="1">
              <a:solidFill>
                <a:srgbClr val="404040"/>
              </a:solidFill>
              <a:ea typeface="+mn-lt"/>
              <a:cs typeface="+mn-lt"/>
            </a:endParaRPr>
          </a:p>
          <a:p>
            <a:pPr marL="200660" indent="0">
              <a:buNone/>
            </a:pPr>
            <a:endParaRPr lang="en-US" sz="1700">
              <a:latin typeface="Calibri"/>
              <a:ea typeface="+mn-lt"/>
              <a:cs typeface="Calibri"/>
            </a:endParaRPr>
          </a:p>
          <a:p>
            <a:pPr marL="383540" lvl="1">
              <a:buFont typeface="Wingdings,Sans-Serif" panose="05000000000000000000" pitchFamily="2" charset="2"/>
              <a:buChar char="Ø"/>
            </a:pPr>
            <a:r>
              <a:rPr lang="en-US" sz="1500">
                <a:latin typeface="Arial"/>
                <a:ea typeface="+mn-lt"/>
                <a:cs typeface="Arial"/>
              </a:rPr>
              <a:t>Alternate Hypothesis (H1): </a:t>
            </a:r>
            <a:r>
              <a:rPr lang="en-US" sz="1700">
                <a:solidFill>
                  <a:srgbClr val="000000"/>
                </a:solidFill>
                <a:latin typeface="Calibri"/>
                <a:ea typeface="+mn-lt"/>
                <a:cs typeface="Arial"/>
              </a:rPr>
              <a:t>The variance does not match the expected variance.</a:t>
            </a:r>
          </a:p>
          <a:p>
            <a:pPr marL="200660" indent="0">
              <a:buNone/>
            </a:pPr>
            <a:r>
              <a:rPr lang="en-US" sz="1700">
                <a:ea typeface="+mn-lt"/>
                <a:cs typeface="+mn-lt"/>
              </a:rPr>
              <a:t>            </a:t>
            </a:r>
            <a:r>
              <a:rPr lang="en-US" sz="1700" b="1">
                <a:ea typeface="+mn-lt"/>
                <a:cs typeface="+mn-lt"/>
              </a:rPr>
              <a:t>      H1: Observed frequencies ≠ Expected frequencies</a:t>
            </a:r>
            <a:endParaRPr lang="en-US" sz="1700" b="1">
              <a:solidFill>
                <a:srgbClr val="000000"/>
              </a:solidFill>
              <a:ea typeface="+mn-lt"/>
              <a:cs typeface="+mn-lt"/>
            </a:endParaRPr>
          </a:p>
          <a:p>
            <a:pPr marL="0" indent="0">
              <a:buNone/>
            </a:pPr>
            <a:endParaRPr lang="en-US">
              <a:ea typeface="Calibri"/>
              <a:cs typeface="Calibri"/>
            </a:endParaRPr>
          </a:p>
        </p:txBody>
      </p:sp>
    </p:spTree>
    <p:extLst>
      <p:ext uri="{BB962C8B-B14F-4D97-AF65-F5344CB8AC3E}">
        <p14:creationId xmlns:p14="http://schemas.microsoft.com/office/powerpoint/2010/main" val="1835933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348B4-3914-148F-ED53-09A7D311EA0F}"/>
              </a:ext>
            </a:extLst>
          </p:cNvPr>
          <p:cNvSpPr>
            <a:spLocks noGrp="1"/>
          </p:cNvSpPr>
          <p:nvPr>
            <p:ph type="title"/>
          </p:nvPr>
        </p:nvSpPr>
        <p:spPr>
          <a:xfrm>
            <a:off x="7085334" y="565018"/>
            <a:ext cx="4237735" cy="1520686"/>
          </a:xfrm>
        </p:spPr>
        <p:txBody>
          <a:bodyPr>
            <a:normAutofit/>
          </a:bodyPr>
          <a:lstStyle/>
          <a:p>
            <a:r>
              <a:rPr lang="en-US" sz="3000" b="1">
                <a:latin typeface="Calibri"/>
                <a:ea typeface="+mj-lt"/>
                <a:cs typeface="+mj-lt"/>
              </a:rPr>
              <a:t>Inference on Population Variances using Chi-Square test</a:t>
            </a:r>
            <a:endParaRPr lang="en-US" sz="3000"/>
          </a:p>
        </p:txBody>
      </p:sp>
      <p:pic>
        <p:nvPicPr>
          <p:cNvPr id="4" name="Content Placeholder 3" descr="A screenshot of a computer program&#10;&#10;Description automatically generated">
            <a:extLst>
              <a:ext uri="{FF2B5EF4-FFF2-40B4-BE49-F238E27FC236}">
                <a16:creationId xmlns:a16="http://schemas.microsoft.com/office/drawing/2014/main" id="{61535656-3730-23FF-C005-8DD482412959}"/>
              </a:ext>
            </a:extLst>
          </p:cNvPr>
          <p:cNvPicPr>
            <a:picLocks noChangeAspect="1"/>
          </p:cNvPicPr>
          <p:nvPr/>
        </p:nvPicPr>
        <p:blipFill>
          <a:blip r:embed="rId2"/>
          <a:stretch>
            <a:fillRect/>
          </a:stretch>
        </p:blipFill>
        <p:spPr>
          <a:xfrm>
            <a:off x="225047" y="563362"/>
            <a:ext cx="6743819" cy="5123924"/>
          </a:xfrm>
          <a:prstGeom prst="rect">
            <a:avLst/>
          </a:prstGeom>
        </p:spPr>
      </p:pic>
      <p:cxnSp>
        <p:nvCxnSpPr>
          <p:cNvPr id="22" name="Straight Connector 2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AA34B30-193A-6F5A-ED5D-55AB0349EC6C}"/>
              </a:ext>
            </a:extLst>
          </p:cNvPr>
          <p:cNvSpPr>
            <a:spLocks noGrp="1"/>
          </p:cNvSpPr>
          <p:nvPr>
            <p:ph idx="1"/>
          </p:nvPr>
        </p:nvSpPr>
        <p:spPr>
          <a:xfrm>
            <a:off x="7086020" y="2158454"/>
            <a:ext cx="4452836" cy="3710640"/>
          </a:xfrm>
        </p:spPr>
        <p:txBody>
          <a:bodyPr vert="horz" lIns="0" tIns="45720" rIns="0" bIns="45720" rtlCol="0" anchor="t">
            <a:normAutofit/>
          </a:bodyPr>
          <a:lstStyle/>
          <a:p>
            <a:r>
              <a:rPr lang="en-US">
                <a:latin typeface="Calibri"/>
                <a:ea typeface="+mj-lt"/>
                <a:cs typeface="+mj-lt"/>
              </a:rPr>
              <a:t>For Facebook, the Chi-Square statistic is 163.7113, which falls outside the critical range (31.5549, 70.2224), leading to the rejection of the null hypothesis (Ho). </a:t>
            </a:r>
            <a:endParaRPr lang="en-US">
              <a:latin typeface="Calibri"/>
              <a:ea typeface="Calibri" panose="020F0502020204030204"/>
              <a:cs typeface="Calibri" panose="020F0502020204030204"/>
            </a:endParaRPr>
          </a:p>
          <a:p>
            <a:r>
              <a:rPr lang="en-US">
                <a:latin typeface="Calibri"/>
                <a:ea typeface="+mj-lt"/>
                <a:cs typeface="+mj-lt"/>
              </a:rPr>
              <a:t>Similarly, for AdWords, the Chi-Square statistic is 14.6661, which also falls outside the critical range, resulting in the rejection of Ho . These results suggest there is not enough evidence to assume that the variances of the two populations (Facebook and AdWords conversion rates) are equal.</a:t>
            </a:r>
            <a:endParaRPr lang="en-US">
              <a:ea typeface="Calibri"/>
              <a:cs typeface="Calibri"/>
            </a:endParaRPr>
          </a:p>
        </p:txBody>
      </p:sp>
      <p:sp>
        <p:nvSpPr>
          <p:cNvPr id="24" name="Rectangle 2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11586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B142-F294-89DE-BA87-E708BAA067C9}"/>
              </a:ext>
            </a:extLst>
          </p:cNvPr>
          <p:cNvSpPr>
            <a:spLocks noGrp="1"/>
          </p:cNvSpPr>
          <p:nvPr>
            <p:ph type="title"/>
          </p:nvPr>
        </p:nvSpPr>
        <p:spPr/>
        <p:txBody>
          <a:bodyPr/>
          <a:lstStyle/>
          <a:p>
            <a:r>
              <a:rPr lang="en-US" b="1"/>
              <a:t>Conclusion</a:t>
            </a:r>
          </a:p>
        </p:txBody>
      </p:sp>
      <p:sp>
        <p:nvSpPr>
          <p:cNvPr id="3" name="Content Placeholder 2">
            <a:extLst>
              <a:ext uri="{FF2B5EF4-FFF2-40B4-BE49-F238E27FC236}">
                <a16:creationId xmlns:a16="http://schemas.microsoft.com/office/drawing/2014/main" id="{CA6309DE-21FF-4EAE-D73D-E8A4E19FA52D}"/>
              </a:ext>
            </a:extLst>
          </p:cNvPr>
          <p:cNvSpPr>
            <a:spLocks noGrp="1"/>
          </p:cNvSpPr>
          <p:nvPr>
            <p:ph idx="1"/>
          </p:nvPr>
        </p:nvSpPr>
        <p:spPr/>
        <p:txBody>
          <a:bodyPr vert="horz" lIns="0" tIns="45720" rIns="0" bIns="45720" rtlCol="0" anchor="t">
            <a:normAutofit/>
          </a:bodyPr>
          <a:lstStyle/>
          <a:p>
            <a:pPr marL="0" indent="0">
              <a:buNone/>
            </a:pPr>
            <a:endParaRPr lang="en-US" sz="2800">
              <a:latin typeface="Calibri Light"/>
              <a:ea typeface="Calibri Light"/>
              <a:cs typeface="Calibri Light"/>
            </a:endParaRPr>
          </a:p>
          <a:p>
            <a:pPr>
              <a:buFont typeface="Wingdings" panose="05000000000000000000" pitchFamily="2" charset="2"/>
              <a:buChar char="Ø"/>
            </a:pPr>
            <a:r>
              <a:rPr lang="en-US" sz="2800">
                <a:latin typeface="Calibri Light"/>
                <a:ea typeface="+mn-lt"/>
                <a:cs typeface="+mn-lt"/>
              </a:rPr>
              <a:t>The mean conversion rates for Facebook and AdWords are significantly different, as shown by both the T-test and Z-test.</a:t>
            </a:r>
            <a:endParaRPr lang="en-US" sz="2800">
              <a:latin typeface="Calibri Light"/>
              <a:ea typeface="Calibri"/>
              <a:cs typeface="Calibri"/>
            </a:endParaRPr>
          </a:p>
          <a:p>
            <a:pPr>
              <a:buFont typeface="Wingdings" panose="05000000000000000000" pitchFamily="2" charset="2"/>
              <a:buChar char="Ø"/>
            </a:pPr>
            <a:r>
              <a:rPr lang="en-US" sz="2800">
                <a:latin typeface="Calibri Light"/>
                <a:ea typeface="+mn-lt"/>
                <a:cs typeface="+mn-lt"/>
              </a:rPr>
              <a:t>The variances are also significantly different, indicating varying levels of consistency between the platforms.</a:t>
            </a:r>
            <a:endParaRPr lang="en-US" sz="2800">
              <a:latin typeface="Calibri Light"/>
              <a:ea typeface="Calibri Light"/>
              <a:cs typeface="Calibri Light"/>
            </a:endParaRPr>
          </a:p>
          <a:p>
            <a:pPr>
              <a:buFont typeface="Wingdings" panose="05000000000000000000" pitchFamily="2" charset="2"/>
              <a:buChar char="Ø"/>
            </a:pPr>
            <a:endParaRPr lang="en-US">
              <a:ea typeface="Calibri"/>
              <a:cs typeface="Calibri"/>
            </a:endParaRPr>
          </a:p>
          <a:p>
            <a:pPr>
              <a:buFont typeface="Wingdings" panose="05000000000000000000" pitchFamily="2" charset="2"/>
              <a:buChar char="Ø"/>
            </a:pPr>
            <a:endParaRPr lang="en-US">
              <a:ea typeface="Calibri"/>
              <a:cs typeface="Calibri"/>
            </a:endParaRPr>
          </a:p>
        </p:txBody>
      </p:sp>
    </p:spTree>
    <p:extLst>
      <p:ext uri="{BB962C8B-B14F-4D97-AF65-F5344CB8AC3E}">
        <p14:creationId xmlns:p14="http://schemas.microsoft.com/office/powerpoint/2010/main" val="3640812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99BC-7165-F261-8B25-BAE98B9ADB2E}"/>
              </a:ext>
            </a:extLst>
          </p:cNvPr>
          <p:cNvSpPr>
            <a:spLocks noGrp="1"/>
          </p:cNvSpPr>
          <p:nvPr>
            <p:ph type="title"/>
          </p:nvPr>
        </p:nvSpPr>
        <p:spPr>
          <a:xfrm>
            <a:off x="1067201" y="2301892"/>
            <a:ext cx="10058400" cy="1450757"/>
          </a:xfrm>
        </p:spPr>
        <p:txBody>
          <a:bodyPr/>
          <a:lstStyle/>
          <a:p>
            <a:pPr algn="ctr"/>
            <a:r>
              <a:rPr lang="en-US">
                <a:ea typeface="Calibri Light"/>
                <a:cs typeface="Calibri Light"/>
              </a:rPr>
              <a:t>Thank You </a:t>
            </a:r>
          </a:p>
        </p:txBody>
      </p:sp>
    </p:spTree>
    <p:extLst>
      <p:ext uri="{BB962C8B-B14F-4D97-AF65-F5344CB8AC3E}">
        <p14:creationId xmlns:p14="http://schemas.microsoft.com/office/powerpoint/2010/main" val="191994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D4D9-593C-FB11-5E65-F2E5F10A670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Histogram</a:t>
            </a:r>
          </a:p>
        </p:txBody>
      </p:sp>
      <p:pic>
        <p:nvPicPr>
          <p:cNvPr id="6150" name="Picture 6" descr="A graph showing adwords ads&#10;&#10;Description automatically generated">
            <a:extLst>
              <a:ext uri="{FF2B5EF4-FFF2-40B4-BE49-F238E27FC236}">
                <a16:creationId xmlns:a16="http://schemas.microsoft.com/office/drawing/2014/main" id="{801746C2-DD5F-6EA4-65DC-9A975316E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421" r="4801"/>
          <a:stretch/>
        </p:blipFill>
        <p:spPr bwMode="auto">
          <a:xfrm>
            <a:off x="491389" y="1916318"/>
            <a:ext cx="3067686" cy="213683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 graph of a graph&#10;&#10;Description automatically generated with medium confidence">
            <a:extLst>
              <a:ext uri="{FF2B5EF4-FFF2-40B4-BE49-F238E27FC236}">
                <a16:creationId xmlns:a16="http://schemas.microsoft.com/office/drawing/2014/main" id="{F114F988-4790-6426-C74D-EEB90FBCF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419" r="5803"/>
          <a:stretch/>
        </p:blipFill>
        <p:spPr bwMode="auto">
          <a:xfrm>
            <a:off x="3719942" y="1916318"/>
            <a:ext cx="2909458" cy="202662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 graph with purple lines&#10;&#10;Description automatically generated">
            <a:extLst>
              <a:ext uri="{FF2B5EF4-FFF2-40B4-BE49-F238E27FC236}">
                <a16:creationId xmlns:a16="http://schemas.microsoft.com/office/drawing/2014/main" id="{D68A2EFD-53BE-D7CD-42DA-E05CAF938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156" r="5066"/>
          <a:stretch/>
        </p:blipFill>
        <p:spPr bwMode="auto">
          <a:xfrm>
            <a:off x="369374" y="3750349"/>
            <a:ext cx="3189701" cy="222182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 graph with green lines&#10;&#10;Description automatically generated">
            <a:extLst>
              <a:ext uri="{FF2B5EF4-FFF2-40B4-BE49-F238E27FC236}">
                <a16:creationId xmlns:a16="http://schemas.microsoft.com/office/drawing/2014/main" id="{2B2C63F9-DC27-7424-997F-35B48ED94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051" r="4171"/>
          <a:stretch/>
        </p:blipFill>
        <p:spPr bwMode="auto">
          <a:xfrm>
            <a:off x="3719942" y="3732258"/>
            <a:ext cx="3067686" cy="2136835"/>
          </a:xfrm>
          <a:prstGeom prst="rect">
            <a:avLst/>
          </a:prstGeom>
          <a:noFill/>
          <a:extLst>
            <a:ext uri="{909E8E84-426E-40DD-AFC4-6F175D3DCCD1}">
              <a14:hiddenFill xmlns:a14="http://schemas.microsoft.com/office/drawing/2010/main">
                <a:solidFill>
                  <a:srgbClr val="FFFFFF"/>
                </a:solidFill>
              </a14:hiddenFill>
            </a:ext>
          </a:extLst>
        </p:spPr>
      </p:pic>
      <p:sp>
        <p:nvSpPr>
          <p:cNvPr id="6171" name="Content Placeholder 6170">
            <a:extLst>
              <a:ext uri="{FF2B5EF4-FFF2-40B4-BE49-F238E27FC236}">
                <a16:creationId xmlns:a16="http://schemas.microsoft.com/office/drawing/2014/main" id="{4529B23B-D079-DA3E-F67F-1963E0034320}"/>
              </a:ext>
            </a:extLst>
          </p:cNvPr>
          <p:cNvSpPr>
            <a:spLocks noGrp="1"/>
          </p:cNvSpPr>
          <p:nvPr>
            <p:ph idx="1"/>
          </p:nvPr>
        </p:nvSpPr>
        <p:spPr>
          <a:xfrm>
            <a:off x="7096125" y="1845734"/>
            <a:ext cx="4059555" cy="4023360"/>
          </a:xfrm>
        </p:spPr>
        <p:txBody>
          <a:bodyPr>
            <a:normAutofit/>
          </a:bodyPr>
          <a:lstStyle/>
          <a:p>
            <a:endParaRPr lang="en-US"/>
          </a:p>
        </p:txBody>
      </p:sp>
    </p:spTree>
    <p:extLst>
      <p:ext uri="{BB962C8B-B14F-4D97-AF65-F5344CB8AC3E}">
        <p14:creationId xmlns:p14="http://schemas.microsoft.com/office/powerpoint/2010/main" val="77066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30C5-367D-FC63-438F-CA50C6DF4259}"/>
              </a:ext>
            </a:extLst>
          </p:cNvPr>
          <p:cNvSpPr>
            <a:spLocks noGrp="1"/>
          </p:cNvSpPr>
          <p:nvPr>
            <p:ph type="title"/>
          </p:nvPr>
        </p:nvSpPr>
        <p:spPr/>
        <p:txBody>
          <a:bodyPr/>
          <a:lstStyle/>
          <a:p>
            <a:r>
              <a:rPr lang="en-US" b="1"/>
              <a:t>About the dataset</a:t>
            </a:r>
          </a:p>
        </p:txBody>
      </p:sp>
      <p:sp>
        <p:nvSpPr>
          <p:cNvPr id="3" name="Content Placeholder 2">
            <a:extLst>
              <a:ext uri="{FF2B5EF4-FFF2-40B4-BE49-F238E27FC236}">
                <a16:creationId xmlns:a16="http://schemas.microsoft.com/office/drawing/2014/main" id="{AA18627E-73D6-B550-0771-85EFE953B990}"/>
              </a:ext>
            </a:extLst>
          </p:cNvPr>
          <p:cNvSpPr>
            <a:spLocks noGrp="1"/>
          </p:cNvSpPr>
          <p:nvPr>
            <p:ph idx="1"/>
          </p:nvPr>
        </p:nvSpPr>
        <p:spPr/>
        <p:txBody>
          <a:bodyPr vert="horz" lIns="0" tIns="45720" rIns="0" bIns="45720" rtlCol="0" anchor="t">
            <a:normAutofit/>
          </a:bodyPr>
          <a:lstStyle/>
          <a:p>
            <a:pPr marL="194310" marR="0" indent="-285750">
              <a:lnSpc>
                <a:spcPct val="107000"/>
              </a:lnSpc>
              <a:spcAft>
                <a:spcPts val="800"/>
              </a:spcAft>
              <a:buFont typeface="Wingdings" panose="05000000000000000000" pitchFamily="2" charset="2"/>
              <a:buChar char="Ø"/>
            </a:pPr>
            <a:r>
              <a:rPr lang="en-US" sz="1800">
                <a:effectLst/>
                <a:latin typeface="Aptos"/>
                <a:ea typeface="Aptos" panose="020B0004020202020204" pitchFamily="34" charset="0"/>
                <a:cs typeface="Times New Roman"/>
              </a:rPr>
              <a:t>The dataset captures daily performance metrics of Facebook and AdWords ad campaigns over 365 days, making it time-series data.</a:t>
            </a:r>
            <a:endParaRPr lang="en-US" sz="1800" kern="100">
              <a:effectLst/>
              <a:latin typeface="Aptos"/>
              <a:ea typeface="Aptos" panose="020B0004020202020204" pitchFamily="34" charset="0"/>
              <a:cs typeface="Times New Roman"/>
            </a:endParaRPr>
          </a:p>
        </p:txBody>
      </p:sp>
      <p:pic>
        <p:nvPicPr>
          <p:cNvPr id="5" name="Content Placeholder 4">
            <a:extLst>
              <a:ext uri="{FF2B5EF4-FFF2-40B4-BE49-F238E27FC236}">
                <a16:creationId xmlns:a16="http://schemas.microsoft.com/office/drawing/2014/main" id="{39E249BE-0304-3983-3216-23641C04C27F}"/>
              </a:ext>
            </a:extLst>
          </p:cNvPr>
          <p:cNvPicPr>
            <a:picLocks noChangeAspect="1"/>
          </p:cNvPicPr>
          <p:nvPr/>
        </p:nvPicPr>
        <p:blipFill>
          <a:blip r:embed="rId3"/>
          <a:srcRect t="12006"/>
          <a:stretch/>
        </p:blipFill>
        <p:spPr>
          <a:xfrm>
            <a:off x="1097280" y="3286125"/>
            <a:ext cx="10058400" cy="2582969"/>
          </a:xfrm>
          <a:prstGeom prst="rect">
            <a:avLst/>
          </a:prstGeom>
        </p:spPr>
      </p:pic>
    </p:spTree>
    <p:extLst>
      <p:ext uri="{BB962C8B-B14F-4D97-AF65-F5344CB8AC3E}">
        <p14:creationId xmlns:p14="http://schemas.microsoft.com/office/powerpoint/2010/main" val="132495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8" name="Rectangle 1026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270" name="Rectangle 1026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272" name="Straight Connector 1027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274" name="Rectangle 10273">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8F073-D2C1-DF39-A177-7179C86FDE16}"/>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Line Plot (Views and Clicks)</a:t>
            </a:r>
          </a:p>
        </p:txBody>
      </p:sp>
      <p:pic>
        <p:nvPicPr>
          <p:cNvPr id="10244" name="Picture 4">
            <a:extLst>
              <a:ext uri="{FF2B5EF4-FFF2-40B4-BE49-F238E27FC236}">
                <a16:creationId xmlns:a16="http://schemas.microsoft.com/office/drawing/2014/main" id="{F58218E3-3FE2-76B1-1234-6B1E19B9B3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457" y="1171364"/>
            <a:ext cx="5131653" cy="2540168"/>
          </a:xfrm>
          <a:prstGeom prst="rect">
            <a:avLst/>
          </a:prstGeom>
          <a:noFill/>
          <a:extLst>
            <a:ext uri="{909E8E84-426E-40DD-AFC4-6F175D3DCCD1}">
              <a14:hiddenFill xmlns:a14="http://schemas.microsoft.com/office/drawing/2010/main">
                <a:solidFill>
                  <a:srgbClr val="FFFFFF"/>
                </a:solidFill>
              </a14:hiddenFill>
            </a:ext>
          </a:extLst>
        </p:spPr>
      </p:pic>
      <p:sp>
        <p:nvSpPr>
          <p:cNvPr id="10276" name="Rectangle 10275">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5B429B13-DDAF-461A-E93B-26549CA0FBE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6424891" y="1174698"/>
            <a:ext cx="5118182" cy="2533500"/>
          </a:xfrm>
          <a:prstGeom prst="rect">
            <a:avLst/>
          </a:prstGeom>
          <a:noFill/>
          <a:extLst>
            <a:ext uri="{909E8E84-426E-40DD-AFC4-6F175D3DCCD1}">
              <a14:hiddenFill xmlns:a14="http://schemas.microsoft.com/office/drawing/2010/main">
                <a:solidFill>
                  <a:srgbClr val="FFFFFF"/>
                </a:solidFill>
              </a14:hiddenFill>
            </a:ext>
          </a:extLst>
        </p:spPr>
      </p:pic>
      <p:cxnSp>
        <p:nvCxnSpPr>
          <p:cNvPr id="10278" name="Straight Connector 10277">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280" name="Rectangle 10279">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282" name="Rectangle 10281">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5108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F23BB6C-AE9E-0359-A0CA-3C7DB6F31C22}"/>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Total Conversions per platform</a:t>
            </a:r>
          </a:p>
        </p:txBody>
      </p:sp>
      <p:sp>
        <p:nvSpPr>
          <p:cNvPr id="3" name="Content Placeholder 2">
            <a:extLst>
              <a:ext uri="{FF2B5EF4-FFF2-40B4-BE49-F238E27FC236}">
                <a16:creationId xmlns:a16="http://schemas.microsoft.com/office/drawing/2014/main" id="{B1FB9DD6-196D-12AD-F7F8-36EA2F87B963}"/>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5131" name="Rectangle 513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122" name="Picture 2">
            <a:extLst>
              <a:ext uri="{FF2B5EF4-FFF2-40B4-BE49-F238E27FC236}">
                <a16:creationId xmlns:a16="http://schemas.microsoft.com/office/drawing/2014/main" id="{6987784C-CFCA-FA02-1030-BEA03229A1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2017" y="1398073"/>
            <a:ext cx="6798082" cy="406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5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7" name="Rectangle 7176">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179" name="Rectangle 7178">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181" name="Straight Connector 7180">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183" name="Rectangle 7182">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5" name="Rectangle 7184">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F7CE16A-FC42-5DEF-1511-98988C27EF7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Dot Plot</a:t>
            </a:r>
          </a:p>
        </p:txBody>
      </p:sp>
      <p:pic>
        <p:nvPicPr>
          <p:cNvPr id="7172" name="Picture 4" descr="A graph with green dots and red line&#10;&#10;Description automatically generated">
            <a:extLst>
              <a:ext uri="{FF2B5EF4-FFF2-40B4-BE49-F238E27FC236}">
                <a16:creationId xmlns:a16="http://schemas.microsoft.com/office/drawing/2014/main" id="{397B5668-532F-6A6C-052F-6433FED93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0326" y="801256"/>
            <a:ext cx="5683100" cy="3500961"/>
          </a:xfrm>
          <a:prstGeom prst="rect">
            <a:avLst/>
          </a:prstGeom>
          <a:noFill/>
          <a:extLst>
            <a:ext uri="{909E8E84-426E-40DD-AFC4-6F175D3DCCD1}">
              <a14:hiddenFill xmlns:a14="http://schemas.microsoft.com/office/drawing/2010/main">
                <a:solidFill>
                  <a:srgbClr val="FFFFFF"/>
                </a:solidFill>
              </a14:hiddenFill>
            </a:ext>
          </a:extLst>
        </p:spPr>
      </p:pic>
      <p:sp>
        <p:nvSpPr>
          <p:cNvPr id="7187" name="Rectangle 7186">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 diagram of a graph&#10;&#10;Description automatically generated with medium confidence">
            <a:extLst>
              <a:ext uri="{FF2B5EF4-FFF2-40B4-BE49-F238E27FC236}">
                <a16:creationId xmlns:a16="http://schemas.microsoft.com/office/drawing/2014/main" id="{50F4DAAF-114F-592F-BBCE-6F1BAAC32DF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38654" y="798760"/>
            <a:ext cx="5188366" cy="3505954"/>
          </a:xfrm>
          <a:prstGeom prst="rect">
            <a:avLst/>
          </a:prstGeom>
          <a:noFill/>
          <a:extLst>
            <a:ext uri="{909E8E84-426E-40DD-AFC4-6F175D3DCCD1}">
              <a14:hiddenFill xmlns:a14="http://schemas.microsoft.com/office/drawing/2010/main">
                <a:solidFill>
                  <a:srgbClr val="FFFFFF"/>
                </a:solidFill>
              </a14:hiddenFill>
            </a:ext>
          </a:extLst>
        </p:spPr>
      </p:pic>
      <p:sp>
        <p:nvSpPr>
          <p:cNvPr id="7189" name="Rectangle 7188">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5827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771D98-5A5B-39B2-646A-7BD35741FA12}"/>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Box Plot</a:t>
            </a:r>
          </a:p>
        </p:txBody>
      </p:sp>
      <p:sp>
        <p:nvSpPr>
          <p:cNvPr id="2054" name="Content Placeholder 2053">
            <a:extLst>
              <a:ext uri="{FF2B5EF4-FFF2-40B4-BE49-F238E27FC236}">
                <a16:creationId xmlns:a16="http://schemas.microsoft.com/office/drawing/2014/main" id="{61DDD481-AAF8-44DD-4204-68C8540D7E03}"/>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2061" name="Rectangle 206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050" name="Picture 2">
            <a:extLst>
              <a:ext uri="{FF2B5EF4-FFF2-40B4-BE49-F238E27FC236}">
                <a16:creationId xmlns:a16="http://schemas.microsoft.com/office/drawing/2014/main" id="{2EBEA5FF-29BA-65B9-C718-DCA6515646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2017" y="1398073"/>
            <a:ext cx="6798082" cy="406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0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074192-BDFF-8595-716B-85040EE0503E}"/>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Side by side Bar Chart</a:t>
            </a:r>
          </a:p>
        </p:txBody>
      </p:sp>
      <p:sp>
        <p:nvSpPr>
          <p:cNvPr id="9222" name="Content Placeholder 9221">
            <a:extLst>
              <a:ext uri="{FF2B5EF4-FFF2-40B4-BE49-F238E27FC236}">
                <a16:creationId xmlns:a16="http://schemas.microsoft.com/office/drawing/2014/main" id="{CB2F5EA9-CC99-687C-0C13-A26D28219C51}"/>
              </a:ext>
            </a:extLst>
          </p:cNvPr>
          <p:cNvSpPr>
            <a:spLocks noGrp="1"/>
          </p:cNvSpPr>
          <p:nvPr>
            <p:ph idx="1"/>
          </p:nvPr>
        </p:nvSpPr>
        <p:spPr>
          <a:xfrm>
            <a:off x="492371" y="2653800"/>
            <a:ext cx="3084844" cy="3335519"/>
          </a:xfrm>
        </p:spPr>
        <p:txBody>
          <a:bodyPr>
            <a:normAutofit/>
          </a:bodyPr>
          <a:lstStyle/>
          <a:p>
            <a:endParaRPr lang="en-US" sz="1500">
              <a:solidFill>
                <a:srgbClr val="FFFFFF"/>
              </a:solidFill>
            </a:endParaRPr>
          </a:p>
        </p:txBody>
      </p:sp>
      <p:sp>
        <p:nvSpPr>
          <p:cNvPr id="9229" name="Rectangle 92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218" name="Picture 2">
            <a:extLst>
              <a:ext uri="{FF2B5EF4-FFF2-40B4-BE49-F238E27FC236}">
                <a16:creationId xmlns:a16="http://schemas.microsoft.com/office/drawing/2014/main" id="{E5300D20-827F-DFAF-31DB-313983A0C1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2100" y="3390242"/>
            <a:ext cx="6798082" cy="3365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aph of a number of people&#10;&#10;Description automatically generated with medium confidence">
            <a:extLst>
              <a:ext uri="{FF2B5EF4-FFF2-40B4-BE49-F238E27FC236}">
                <a16:creationId xmlns:a16="http://schemas.microsoft.com/office/drawing/2014/main" id="{EEC0CED3-ADC8-D3C1-AE20-72CA391227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7567" y="102707"/>
            <a:ext cx="6705600" cy="3326293"/>
          </a:xfrm>
          <a:prstGeom prst="rect">
            <a:avLst/>
          </a:prstGeom>
          <a:noFill/>
          <a:ln>
            <a:noFill/>
          </a:ln>
        </p:spPr>
      </p:pic>
    </p:spTree>
    <p:extLst>
      <p:ext uri="{BB962C8B-B14F-4D97-AF65-F5344CB8AC3E}">
        <p14:creationId xmlns:p14="http://schemas.microsoft.com/office/powerpoint/2010/main" val="1520137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1404</TotalTime>
  <Words>2441</Words>
  <Application>Microsoft Office PowerPoint</Application>
  <PresentationFormat>Widescreen</PresentationFormat>
  <Paragraphs>282</Paragraphs>
  <Slides>36</Slides>
  <Notes>12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Arial</vt:lpstr>
      <vt:lpstr>Calibri</vt:lpstr>
      <vt:lpstr>Calibri Light</vt:lpstr>
      <vt:lpstr>Courier New</vt:lpstr>
      <vt:lpstr>Courier New,monospace</vt:lpstr>
      <vt:lpstr>Wingdings</vt:lpstr>
      <vt:lpstr>Wingdings,Sans-Serif</vt:lpstr>
      <vt:lpstr>Retrospect</vt:lpstr>
      <vt:lpstr>Ad Performance Insights through Statistical Measures</vt:lpstr>
      <vt:lpstr>Outline</vt:lpstr>
      <vt:lpstr>Introduction</vt:lpstr>
      <vt:lpstr>About the dataset</vt:lpstr>
      <vt:lpstr>Line Plot (Views and Clicks)</vt:lpstr>
      <vt:lpstr>Total Conversions per platform</vt:lpstr>
      <vt:lpstr>Dot Plot</vt:lpstr>
      <vt:lpstr>Box Plot</vt:lpstr>
      <vt:lpstr>Side by side Bar Chart</vt:lpstr>
      <vt:lpstr>Cost Comparison</vt:lpstr>
      <vt:lpstr>Pair plot for key metrics</vt:lpstr>
      <vt:lpstr>Heat Map</vt:lpstr>
      <vt:lpstr>Descriptive Statistics</vt:lpstr>
      <vt:lpstr>Descriptive Statistics</vt:lpstr>
      <vt:lpstr>Performance Analysis</vt:lpstr>
      <vt:lpstr>Performance Analysis</vt:lpstr>
      <vt:lpstr>Insights and Recommendations</vt:lpstr>
      <vt:lpstr>Distribution Analysis</vt:lpstr>
      <vt:lpstr>Code for distribution analysis</vt:lpstr>
      <vt:lpstr>Distribution of Facebook Ad Data</vt:lpstr>
      <vt:lpstr>Distribution of AdWords Ad Data</vt:lpstr>
      <vt:lpstr>Correlation Analysis between Clicks and Conversions</vt:lpstr>
      <vt:lpstr>Code for correlation analysis</vt:lpstr>
      <vt:lpstr>Results</vt:lpstr>
      <vt:lpstr>PowerPoint Presentation</vt:lpstr>
      <vt:lpstr>Inference from the result</vt:lpstr>
      <vt:lpstr>Inference about Population Means</vt:lpstr>
      <vt:lpstr>Inference on Population Means</vt:lpstr>
      <vt:lpstr>Inference on Population Means using  Z- test and T-test</vt:lpstr>
      <vt:lpstr>Inference on Population Variances using F-test</vt:lpstr>
      <vt:lpstr>Inference on Population Variances using F test</vt:lpstr>
      <vt:lpstr>Inference on Population Variances using Chi-Square test</vt:lpstr>
      <vt:lpstr>Inference on Population Variances using Chi-Square test</vt:lpstr>
      <vt:lpstr>Conclusion</vt:lpstr>
      <vt:lpstr>Thank You </vt:lpstr>
      <vt:lpstr>Histogram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Pravin Bosco Charles Antony Amalraj</dc:creator>
  <cp:lastModifiedBy>Pravin Bosco Charles Antony Amalraj</cp:lastModifiedBy>
  <cp:revision>6</cp:revision>
  <dcterms:created xsi:type="dcterms:W3CDTF">2024-12-04T02:26:43Z</dcterms:created>
  <dcterms:modified xsi:type="dcterms:W3CDTF">2024-12-10T20:06:49Z</dcterms:modified>
</cp:coreProperties>
</file>